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84" r:id="rId3"/>
    <p:sldId id="282" r:id="rId4"/>
    <p:sldId id="285" r:id="rId5"/>
    <p:sldId id="257" r:id="rId6"/>
    <p:sldId id="260" r:id="rId7"/>
    <p:sldId id="258" r:id="rId8"/>
    <p:sldId id="262" r:id="rId9"/>
    <p:sldId id="263" r:id="rId10"/>
    <p:sldId id="259" r:id="rId11"/>
    <p:sldId id="264" r:id="rId12"/>
    <p:sldId id="265" r:id="rId13"/>
    <p:sldId id="270" r:id="rId14"/>
    <p:sldId id="275" r:id="rId15"/>
    <p:sldId id="274" r:id="rId16"/>
    <p:sldId id="267" r:id="rId17"/>
    <p:sldId id="268" r:id="rId18"/>
    <p:sldId id="269" r:id="rId19"/>
    <p:sldId id="276" r:id="rId20"/>
    <p:sldId id="277" r:id="rId21"/>
    <p:sldId id="278" r:id="rId22"/>
    <p:sldId id="279" r:id="rId23"/>
    <p:sldId id="266" r:id="rId24"/>
    <p:sldId id="273" r:id="rId25"/>
    <p:sldId id="271" r:id="rId26"/>
    <p:sldId id="272" r:id="rId27"/>
    <p:sldId id="280" r:id="rId28"/>
    <p:sldId id="281"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300" r:id="rId42"/>
    <p:sldId id="299" r:id="rId43"/>
    <p:sldId id="301" r:id="rId44"/>
    <p:sldId id="302" r:id="rId45"/>
    <p:sldId id="303" r:id="rId46"/>
    <p:sldId id="305" r:id="rId47"/>
    <p:sldId id="304" r:id="rId48"/>
    <p:sldId id="307" r:id="rId49"/>
    <p:sldId id="308" r:id="rId50"/>
    <p:sldId id="309" r:id="rId51"/>
    <p:sldId id="310" r:id="rId52"/>
    <p:sldId id="313" r:id="rId53"/>
    <p:sldId id="312" r:id="rId54"/>
    <p:sldId id="314" r:id="rId55"/>
    <p:sldId id="315" r:id="rId56"/>
    <p:sldId id="31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305FD4-9A39-4415-997D-602FBA3B3996}" v="309" dt="2025-10-02T15:19:09.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75" d="100"/>
          <a:sy n="75" d="100"/>
        </p:scale>
        <p:origin x="690"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01F2C-A73B-4B27-AC2D-12DD37A9280E}" type="datetimeFigureOut">
              <a:rPr lang="en-GB" smtClean="0"/>
              <a:t>07/10/2025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69B08-7962-439F-9158-0E4CF90A17BE}" type="slidenum">
              <a:rPr lang="en-GB" smtClean="0"/>
              <a:t>‹#›</a:t>
            </a:fld>
            <a:endParaRPr lang="en-GB"/>
          </a:p>
        </p:txBody>
      </p:sp>
    </p:spTree>
    <p:extLst>
      <p:ext uri="{BB962C8B-B14F-4D97-AF65-F5344CB8AC3E}">
        <p14:creationId xmlns:p14="http://schemas.microsoft.com/office/powerpoint/2010/main" val="4230449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6869B08-7962-439F-9158-0E4CF90A17BE}" type="slidenum">
              <a:rPr lang="en-GB" smtClean="0"/>
              <a:t>40</a:t>
            </a:fld>
            <a:endParaRPr lang="en-GB"/>
          </a:p>
        </p:txBody>
      </p:sp>
    </p:spTree>
    <p:extLst>
      <p:ext uri="{BB962C8B-B14F-4D97-AF65-F5344CB8AC3E}">
        <p14:creationId xmlns:p14="http://schemas.microsoft.com/office/powerpoint/2010/main" val="2694271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BA949-8AAC-04B6-02B3-13088500A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95FAA-D54F-4EE2-CB22-E46B5E8947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3EB8E7-AB90-E8A1-16E1-2E3A69F1A6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9FC672-DA20-259B-4F17-4DAFF9F88FB2}"/>
              </a:ext>
            </a:extLst>
          </p:cNvPr>
          <p:cNvSpPr>
            <a:spLocks noGrp="1"/>
          </p:cNvSpPr>
          <p:nvPr>
            <p:ph type="sldNum" sz="quarter" idx="5"/>
          </p:nvPr>
        </p:nvSpPr>
        <p:spPr/>
        <p:txBody>
          <a:bodyPr/>
          <a:lstStyle/>
          <a:p>
            <a:fld id="{86869B08-7962-439F-9158-0E4CF90A17BE}" type="slidenum">
              <a:rPr lang="en-GB" smtClean="0"/>
              <a:t>53</a:t>
            </a:fld>
            <a:endParaRPr lang="en-GB"/>
          </a:p>
        </p:txBody>
      </p:sp>
    </p:spTree>
    <p:extLst>
      <p:ext uri="{BB962C8B-B14F-4D97-AF65-F5344CB8AC3E}">
        <p14:creationId xmlns:p14="http://schemas.microsoft.com/office/powerpoint/2010/main" val="1419683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A5DAE-C775-A69D-68F3-44FFB3315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F0A78-11A9-21AE-4DDB-AA8C1CB90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7D489-CE76-7E9E-C353-60991FCC20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B79FD05-00FA-E659-A68D-9919E7518EC6}"/>
              </a:ext>
            </a:extLst>
          </p:cNvPr>
          <p:cNvSpPr>
            <a:spLocks noGrp="1"/>
          </p:cNvSpPr>
          <p:nvPr>
            <p:ph type="sldNum" sz="quarter" idx="5"/>
          </p:nvPr>
        </p:nvSpPr>
        <p:spPr/>
        <p:txBody>
          <a:bodyPr/>
          <a:lstStyle/>
          <a:p>
            <a:fld id="{86869B08-7962-439F-9158-0E4CF90A17BE}" type="slidenum">
              <a:rPr lang="en-GB" smtClean="0"/>
              <a:t>54</a:t>
            </a:fld>
            <a:endParaRPr lang="en-GB"/>
          </a:p>
        </p:txBody>
      </p:sp>
    </p:spTree>
    <p:extLst>
      <p:ext uri="{BB962C8B-B14F-4D97-AF65-F5344CB8AC3E}">
        <p14:creationId xmlns:p14="http://schemas.microsoft.com/office/powerpoint/2010/main" val="158326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3EAEA-47FA-41ED-1E94-9F45784A48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4F385-0327-64CD-8199-E79523A15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579D2-94FE-EED2-8D01-08D9DA0BE4E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AD58000-2B08-1731-6707-D3B57AA6D399}"/>
              </a:ext>
            </a:extLst>
          </p:cNvPr>
          <p:cNvSpPr>
            <a:spLocks noGrp="1"/>
          </p:cNvSpPr>
          <p:nvPr>
            <p:ph type="sldNum" sz="quarter" idx="5"/>
          </p:nvPr>
        </p:nvSpPr>
        <p:spPr/>
        <p:txBody>
          <a:bodyPr/>
          <a:lstStyle/>
          <a:p>
            <a:fld id="{86869B08-7962-439F-9158-0E4CF90A17BE}" type="slidenum">
              <a:rPr lang="en-GB" smtClean="0"/>
              <a:t>55</a:t>
            </a:fld>
            <a:endParaRPr lang="en-GB"/>
          </a:p>
        </p:txBody>
      </p:sp>
    </p:spTree>
    <p:extLst>
      <p:ext uri="{BB962C8B-B14F-4D97-AF65-F5344CB8AC3E}">
        <p14:creationId xmlns:p14="http://schemas.microsoft.com/office/powerpoint/2010/main" val="2976395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2708-7730-66A8-1462-BE5841789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CD457-53A5-DF0E-C909-8F204F3F6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D6E4B-8B40-4608-EF9B-FCECEE819A7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4C8EAC-062C-CFEE-43BD-AA7E2AFD4BD5}"/>
              </a:ext>
            </a:extLst>
          </p:cNvPr>
          <p:cNvSpPr>
            <a:spLocks noGrp="1"/>
          </p:cNvSpPr>
          <p:nvPr>
            <p:ph type="sldNum" sz="quarter" idx="5"/>
          </p:nvPr>
        </p:nvSpPr>
        <p:spPr/>
        <p:txBody>
          <a:bodyPr/>
          <a:lstStyle/>
          <a:p>
            <a:fld id="{86869B08-7962-439F-9158-0E4CF90A17BE}" type="slidenum">
              <a:rPr lang="en-GB" smtClean="0"/>
              <a:t>41</a:t>
            </a:fld>
            <a:endParaRPr lang="en-GB"/>
          </a:p>
        </p:txBody>
      </p:sp>
    </p:spTree>
    <p:extLst>
      <p:ext uri="{BB962C8B-B14F-4D97-AF65-F5344CB8AC3E}">
        <p14:creationId xmlns:p14="http://schemas.microsoft.com/office/powerpoint/2010/main" val="2437324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3218D-BA2C-9474-7BC1-5AC0C198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14ED1-EE41-AA35-1EE8-4B2CEEC850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6555A-4A08-4FB2-D76B-A7398ECAD2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6880AC8-D277-EEED-16C1-415DC7D1468C}"/>
              </a:ext>
            </a:extLst>
          </p:cNvPr>
          <p:cNvSpPr>
            <a:spLocks noGrp="1"/>
          </p:cNvSpPr>
          <p:nvPr>
            <p:ph type="sldNum" sz="quarter" idx="5"/>
          </p:nvPr>
        </p:nvSpPr>
        <p:spPr/>
        <p:txBody>
          <a:bodyPr/>
          <a:lstStyle/>
          <a:p>
            <a:fld id="{86869B08-7962-439F-9158-0E4CF90A17BE}" type="slidenum">
              <a:rPr lang="en-GB" smtClean="0"/>
              <a:t>42</a:t>
            </a:fld>
            <a:endParaRPr lang="en-GB"/>
          </a:p>
        </p:txBody>
      </p:sp>
    </p:spTree>
    <p:extLst>
      <p:ext uri="{BB962C8B-B14F-4D97-AF65-F5344CB8AC3E}">
        <p14:creationId xmlns:p14="http://schemas.microsoft.com/office/powerpoint/2010/main" val="79959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7D207-FD3B-7FA2-0154-21AE4F7791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7F644-9E44-B03C-AE87-0042E5A6A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C5019-1D53-91E1-28D0-A931A981E8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DE1A5D-41BD-871B-C469-6F1F33ADBF68}"/>
              </a:ext>
            </a:extLst>
          </p:cNvPr>
          <p:cNvSpPr>
            <a:spLocks noGrp="1"/>
          </p:cNvSpPr>
          <p:nvPr>
            <p:ph type="sldNum" sz="quarter" idx="5"/>
          </p:nvPr>
        </p:nvSpPr>
        <p:spPr/>
        <p:txBody>
          <a:bodyPr/>
          <a:lstStyle/>
          <a:p>
            <a:fld id="{86869B08-7962-439F-9158-0E4CF90A17BE}" type="slidenum">
              <a:rPr lang="en-GB" smtClean="0"/>
              <a:t>43</a:t>
            </a:fld>
            <a:endParaRPr lang="en-GB"/>
          </a:p>
        </p:txBody>
      </p:sp>
    </p:spTree>
    <p:extLst>
      <p:ext uri="{BB962C8B-B14F-4D97-AF65-F5344CB8AC3E}">
        <p14:creationId xmlns:p14="http://schemas.microsoft.com/office/powerpoint/2010/main" val="259225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D6862-D0A7-113A-7CDA-E61F15739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75A43-2DD8-FC9E-68C6-143B8EBCA9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B55CD-1D2E-1139-5B21-A1C638EEED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4A573C-CC7E-1821-D34F-1A74F899C2C4}"/>
              </a:ext>
            </a:extLst>
          </p:cNvPr>
          <p:cNvSpPr>
            <a:spLocks noGrp="1"/>
          </p:cNvSpPr>
          <p:nvPr>
            <p:ph type="sldNum" sz="quarter" idx="5"/>
          </p:nvPr>
        </p:nvSpPr>
        <p:spPr/>
        <p:txBody>
          <a:bodyPr/>
          <a:lstStyle/>
          <a:p>
            <a:fld id="{86869B08-7962-439F-9158-0E4CF90A17BE}" type="slidenum">
              <a:rPr lang="en-GB" smtClean="0"/>
              <a:t>44</a:t>
            </a:fld>
            <a:endParaRPr lang="en-GB"/>
          </a:p>
        </p:txBody>
      </p:sp>
    </p:spTree>
    <p:extLst>
      <p:ext uri="{BB962C8B-B14F-4D97-AF65-F5344CB8AC3E}">
        <p14:creationId xmlns:p14="http://schemas.microsoft.com/office/powerpoint/2010/main" val="2774451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B2490-6371-EC6C-E874-F2C463A30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4F466-B992-3D93-E644-1F85C2940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61035-79A9-B3DD-5924-9EEC4248FE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34FD29-B33D-9A24-BF96-3AFC6E6D3DE8}"/>
              </a:ext>
            </a:extLst>
          </p:cNvPr>
          <p:cNvSpPr>
            <a:spLocks noGrp="1"/>
          </p:cNvSpPr>
          <p:nvPr>
            <p:ph type="sldNum" sz="quarter" idx="5"/>
          </p:nvPr>
        </p:nvSpPr>
        <p:spPr/>
        <p:txBody>
          <a:bodyPr/>
          <a:lstStyle/>
          <a:p>
            <a:fld id="{86869B08-7962-439F-9158-0E4CF90A17BE}" type="slidenum">
              <a:rPr lang="en-GB" smtClean="0"/>
              <a:t>45</a:t>
            </a:fld>
            <a:endParaRPr lang="en-GB"/>
          </a:p>
        </p:txBody>
      </p:sp>
    </p:spTree>
    <p:extLst>
      <p:ext uri="{BB962C8B-B14F-4D97-AF65-F5344CB8AC3E}">
        <p14:creationId xmlns:p14="http://schemas.microsoft.com/office/powerpoint/2010/main" val="379624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811E-6F8A-115B-0956-9EB628D06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8824A-6CC5-C2C2-1AFA-2754579FF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B5F54-C129-E839-894B-4A65717C1D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78186A6-8180-1E9E-1983-8B9C11589298}"/>
              </a:ext>
            </a:extLst>
          </p:cNvPr>
          <p:cNvSpPr>
            <a:spLocks noGrp="1"/>
          </p:cNvSpPr>
          <p:nvPr>
            <p:ph type="sldNum" sz="quarter" idx="5"/>
          </p:nvPr>
        </p:nvSpPr>
        <p:spPr/>
        <p:txBody>
          <a:bodyPr/>
          <a:lstStyle/>
          <a:p>
            <a:fld id="{86869B08-7962-439F-9158-0E4CF90A17BE}" type="slidenum">
              <a:rPr lang="en-GB" smtClean="0"/>
              <a:t>46</a:t>
            </a:fld>
            <a:endParaRPr lang="en-GB"/>
          </a:p>
        </p:txBody>
      </p:sp>
    </p:spTree>
    <p:extLst>
      <p:ext uri="{BB962C8B-B14F-4D97-AF65-F5344CB8AC3E}">
        <p14:creationId xmlns:p14="http://schemas.microsoft.com/office/powerpoint/2010/main" val="795471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9E55D-0A83-E3A5-90CF-5E6FC4AB50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76F78-2C0F-8B4F-CC22-8AA86B22B4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04AA0-C375-EAD8-78E9-A47A671FD5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6EDF855-7822-7D7F-1F3E-8E8409389A16}"/>
              </a:ext>
            </a:extLst>
          </p:cNvPr>
          <p:cNvSpPr>
            <a:spLocks noGrp="1"/>
          </p:cNvSpPr>
          <p:nvPr>
            <p:ph type="sldNum" sz="quarter" idx="5"/>
          </p:nvPr>
        </p:nvSpPr>
        <p:spPr/>
        <p:txBody>
          <a:bodyPr/>
          <a:lstStyle/>
          <a:p>
            <a:fld id="{86869B08-7962-439F-9158-0E4CF90A17BE}" type="slidenum">
              <a:rPr lang="en-GB" smtClean="0"/>
              <a:t>47</a:t>
            </a:fld>
            <a:endParaRPr lang="en-GB"/>
          </a:p>
        </p:txBody>
      </p:sp>
    </p:spTree>
    <p:extLst>
      <p:ext uri="{BB962C8B-B14F-4D97-AF65-F5344CB8AC3E}">
        <p14:creationId xmlns:p14="http://schemas.microsoft.com/office/powerpoint/2010/main" val="899869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51B7B-6055-EFE9-97B1-4EEB65084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024BB4-222C-B16F-4F91-7FCA3180F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2B855-B9B9-8151-6748-6641B82D990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8D0994-4548-F831-71EE-38626ECE06CC}"/>
              </a:ext>
            </a:extLst>
          </p:cNvPr>
          <p:cNvSpPr>
            <a:spLocks noGrp="1"/>
          </p:cNvSpPr>
          <p:nvPr>
            <p:ph type="sldNum" sz="quarter" idx="5"/>
          </p:nvPr>
        </p:nvSpPr>
        <p:spPr/>
        <p:txBody>
          <a:bodyPr/>
          <a:lstStyle/>
          <a:p>
            <a:fld id="{86869B08-7962-439F-9158-0E4CF90A17BE}" type="slidenum">
              <a:rPr lang="en-GB" smtClean="0"/>
              <a:t>49</a:t>
            </a:fld>
            <a:endParaRPr lang="en-GB"/>
          </a:p>
        </p:txBody>
      </p:sp>
    </p:spTree>
    <p:extLst>
      <p:ext uri="{BB962C8B-B14F-4D97-AF65-F5344CB8AC3E}">
        <p14:creationId xmlns:p14="http://schemas.microsoft.com/office/powerpoint/2010/main" val="1616158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5C00B-97CD-952E-710C-F57852735A5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06D059C-7097-B801-BE13-B02D93FB49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F99E0EF6-0A55-5082-448C-05157E594A60}"/>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E04F4D5D-DC8E-EE40-E112-44FEF4AD0D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3E0843-55BB-CACB-17E1-480385B98466}"/>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092739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F8A26-EF30-E313-E013-A39F9F8CF88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9572E29-51FA-4D10-222D-73A972A9E71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CB91F6-500A-AEEA-2571-E0144E57C031}"/>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2A5ACF8D-BCEA-929A-C367-9EC12155CB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C440F2-CE2A-00A6-8BDD-B03E11C5B516}"/>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2859581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012FB5-67F3-E01F-BA8D-2EA3229EFBE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184D070-C8D3-8FA6-94DF-6365CA288DC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55C999-BC5A-CBCE-0D35-7776F60A10D4}"/>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1145448A-86C1-4DED-41CF-41F8BD1545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58C653-94FB-CD05-C2F0-B7AA90D43A3C}"/>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832795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91106-4696-05FB-1DAE-E2D4C6C90CD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B9562CD-A4FD-0EC0-3334-50A32679DAB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ED2450-62AF-AEC6-E9E1-9CEB6F43DF3F}"/>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8593FD7D-323B-976D-B0FF-A6917291CF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846653-ED31-C26B-521D-4392616ED703}"/>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1106394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E43C-A7BE-00F1-CF03-7012EA2014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A5A73103-BA76-4A7A-E033-DA6369CC8E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7B6120-0924-8475-87DA-A7E1D097EA8F}"/>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0986020D-E8EF-9B3B-73A5-A64CF4BEE7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41ACC1-AF48-B863-E032-7D20EA757D03}"/>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495037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D5D01-1217-D9E9-17C9-0B9AFB2BF16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757ED1-FBA1-D00E-0306-826A8F491EB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742AA78-F5C3-058E-81A4-2B3EC4F4FD3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64420A8-60BC-9D9A-1465-F0062A41AF9F}"/>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a:extLst>
              <a:ext uri="{FF2B5EF4-FFF2-40B4-BE49-F238E27FC236}">
                <a16:creationId xmlns:a16="http://schemas.microsoft.com/office/drawing/2014/main" id="{DAFAD9B1-7EA8-131E-A327-F67CD94208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825EE13-15F1-27A9-5F7D-6EEE53E5E5E8}"/>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4060415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42A9-1F5E-7B15-FA78-362695FB3C8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52818D03-7211-41D0-A370-7742C59263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0322FE0-0A87-E9E5-BAD8-AE73195B38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749021A-797C-8232-AE41-06E142A4DC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8E53270-F7DC-631F-3CFB-8047FFC1267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CFF33AB9-8BC2-BB25-8230-860C2DF3E45A}"/>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8" name="Footer Placeholder 7">
            <a:extLst>
              <a:ext uri="{FF2B5EF4-FFF2-40B4-BE49-F238E27FC236}">
                <a16:creationId xmlns:a16="http://schemas.microsoft.com/office/drawing/2014/main" id="{8B4CE25F-D5A4-1F9E-32FF-9AB93DF184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6957AC-0DF5-C0FD-9A0A-FD07F7492480}"/>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2730588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FE974-C2F8-1911-3DCF-74C48AEA9BD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159CE5A-30A4-43BC-4CE3-CC5C604972B4}"/>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4" name="Footer Placeholder 3">
            <a:extLst>
              <a:ext uri="{FF2B5EF4-FFF2-40B4-BE49-F238E27FC236}">
                <a16:creationId xmlns:a16="http://schemas.microsoft.com/office/drawing/2014/main" id="{9D236C1F-3A74-5589-DCF2-6BE52CA1DF1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751D07-9A70-9907-A769-BE4F9E03A21A}"/>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254834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B0971A-F670-EFDE-9B23-898D6FFCE55B}"/>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3" name="Footer Placeholder 2">
            <a:extLst>
              <a:ext uri="{FF2B5EF4-FFF2-40B4-BE49-F238E27FC236}">
                <a16:creationId xmlns:a16="http://schemas.microsoft.com/office/drawing/2014/main" id="{5F89E7ED-6AA9-8A35-CBC3-79B8DD90607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E11F82-3A96-AA92-EBD4-BF1FDB65818F}"/>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21950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EFB00-3C06-8508-C320-81AB9277CC6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EA1C965-E673-525F-DCE8-CEB0E2DDEA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BF5ACE5-8E63-3C53-1BF5-B1F7920262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8A45661-5D35-2718-48A0-D8FB3A3033C9}"/>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a:extLst>
              <a:ext uri="{FF2B5EF4-FFF2-40B4-BE49-F238E27FC236}">
                <a16:creationId xmlns:a16="http://schemas.microsoft.com/office/drawing/2014/main" id="{FBACA0CC-4A64-B226-149C-E29567C9C29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EBC5C8-D979-C077-1F14-DC4E472D2830}"/>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3072080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2829A-6E00-3D8A-1D82-82F94D45203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DAD0550-7BFE-4611-716E-F07EE69120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DDD4F6E-81A2-6DF0-6557-A67A9FC85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9D7C983-6EC6-EE37-B0DA-2F5E0F56D0E9}"/>
              </a:ext>
            </a:extLst>
          </p:cNvPr>
          <p:cNvSpPr>
            <a:spLocks noGrp="1"/>
          </p:cNvSpPr>
          <p:nvPr>
            <p:ph type="dt" sz="half" idx="10"/>
          </p:nvPr>
        </p:nvSpPr>
        <p:spPr/>
        <p:txBody>
          <a:bodyPr/>
          <a:lstStyle/>
          <a:p>
            <a:fld id="{08C53524-4E25-4E35-96BA-4F8D66A9703B}" type="datetimeFigureOut">
              <a:rPr lang="en-GB" smtClean="0"/>
              <a:t>07/10/2025</a:t>
            </a:fld>
            <a:endParaRPr lang="en-GB"/>
          </a:p>
        </p:txBody>
      </p:sp>
      <p:sp>
        <p:nvSpPr>
          <p:cNvPr id="6" name="Footer Placeholder 5">
            <a:extLst>
              <a:ext uri="{FF2B5EF4-FFF2-40B4-BE49-F238E27FC236}">
                <a16:creationId xmlns:a16="http://schemas.microsoft.com/office/drawing/2014/main" id="{3B77E1FC-8FDC-D76C-527F-654B889B1C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4D28AD-C2F6-EBA1-8CA3-7255D284E19E}"/>
              </a:ext>
            </a:extLst>
          </p:cNvPr>
          <p:cNvSpPr>
            <a:spLocks noGrp="1"/>
          </p:cNvSpPr>
          <p:nvPr>
            <p:ph type="sldNum" sz="quarter" idx="12"/>
          </p:nvPr>
        </p:nvSpPr>
        <p:spPr/>
        <p:txBody>
          <a:bodyPr/>
          <a:lstStyle/>
          <a:p>
            <a:fld id="{FF631E19-EA85-4D76-B7F9-0B06F241537D}" type="slidenum">
              <a:rPr lang="en-GB" smtClean="0"/>
              <a:t>‹#›</a:t>
            </a:fld>
            <a:endParaRPr lang="en-GB"/>
          </a:p>
        </p:txBody>
      </p:sp>
    </p:spTree>
    <p:extLst>
      <p:ext uri="{BB962C8B-B14F-4D97-AF65-F5344CB8AC3E}">
        <p14:creationId xmlns:p14="http://schemas.microsoft.com/office/powerpoint/2010/main" val="1177752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446773-5638-40B5-718A-49C9A1815B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BA5FA01-C9FF-BE59-DE9D-F49CCCFE6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A38D0F2-8FB7-1F44-0E81-E0A752CB4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C53524-4E25-4E35-96BA-4F8D66A9703B}" type="datetimeFigureOut">
              <a:rPr lang="en-GB" smtClean="0"/>
              <a:t>07/10/2025</a:t>
            </a:fld>
            <a:endParaRPr lang="en-GB"/>
          </a:p>
        </p:txBody>
      </p:sp>
      <p:sp>
        <p:nvSpPr>
          <p:cNvPr id="5" name="Footer Placeholder 4">
            <a:extLst>
              <a:ext uri="{FF2B5EF4-FFF2-40B4-BE49-F238E27FC236}">
                <a16:creationId xmlns:a16="http://schemas.microsoft.com/office/drawing/2014/main" id="{B8185178-44E6-5A06-5A76-DA793E5528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B2A574A-B26C-3E64-BCC2-FE2206F831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631E19-EA85-4D76-B7F9-0B06F241537D}" type="slidenum">
              <a:rPr lang="en-GB" smtClean="0"/>
              <a:t>‹#›</a:t>
            </a:fld>
            <a:endParaRPr lang="en-GB"/>
          </a:p>
        </p:txBody>
      </p:sp>
    </p:spTree>
    <p:extLst>
      <p:ext uri="{BB962C8B-B14F-4D97-AF65-F5344CB8AC3E}">
        <p14:creationId xmlns:p14="http://schemas.microsoft.com/office/powerpoint/2010/main" val="233113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hyperlink" Target="mailto:info@ctbi.org.uk"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DED2A2-E172-5F98-8C92-8295A4819884}"/>
              </a:ext>
            </a:extLst>
          </p:cNvPr>
          <p:cNvSpPr>
            <a:spLocks noGrp="1"/>
          </p:cNvSpPr>
          <p:nvPr>
            <p:ph type="ctrTitle"/>
          </p:nvPr>
        </p:nvSpPr>
        <p:spPr>
          <a:xfrm>
            <a:off x="1670050" y="3181349"/>
            <a:ext cx="9664700" cy="2387600"/>
          </a:xfrm>
        </p:spPr>
        <p:txBody>
          <a:bodyPr>
            <a:normAutofit fontScale="90000"/>
          </a:bodyPr>
          <a:lstStyle/>
          <a:p>
            <a:pPr algn="l"/>
            <a:r>
              <a:rPr lang="en-GB" sz="5300" b="1" dirty="0">
                <a:solidFill>
                  <a:schemeClr val="bg2"/>
                </a:solidFill>
                <a:latin typeface="Franklin Gothic Demi" panose="020B0703020102020204" pitchFamily="34" charset="0"/>
              </a:rPr>
              <a:t>Week of Prayer for Christian Unity </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b="1" dirty="0">
                <a:solidFill>
                  <a:schemeClr val="bg2"/>
                </a:solidFill>
                <a:latin typeface="Franklin Gothic Demi" panose="020B0703020102020204" pitchFamily="34" charset="0"/>
              </a:rPr>
              <a:t>One Body One Spirit</a:t>
            </a:r>
            <a:endParaRPr lang="en-GB" sz="4400" b="1" dirty="0">
              <a:solidFill>
                <a:schemeClr val="bg2"/>
              </a:solidFill>
              <a:latin typeface="Franklin Gothic Demi" panose="020B0703020102020204" pitchFamily="34" charset="0"/>
            </a:endParaRPr>
          </a:p>
        </p:txBody>
      </p:sp>
      <p:sp>
        <p:nvSpPr>
          <p:cNvPr id="7" name="TextBox 6">
            <a:extLst>
              <a:ext uri="{FF2B5EF4-FFF2-40B4-BE49-F238E27FC236}">
                <a16:creationId xmlns:a16="http://schemas.microsoft.com/office/drawing/2014/main" id="{E937339B-C1D6-545D-F4B0-A3CAE4621DD8}"/>
              </a:ext>
            </a:extLst>
          </p:cNvPr>
          <p:cNvSpPr txBox="1"/>
          <p:nvPr/>
        </p:nvSpPr>
        <p:spPr>
          <a:xfrm rot="16200000">
            <a:off x="-1489903" y="2073353"/>
            <a:ext cx="4821305" cy="2215991"/>
          </a:xfrm>
          <a:prstGeom prst="rect">
            <a:avLst/>
          </a:prstGeom>
          <a:noFill/>
        </p:spPr>
        <p:txBody>
          <a:bodyPr wrap="square" rtlCol="0">
            <a:spAutoFit/>
          </a:bodyPr>
          <a:lstStyle/>
          <a:p>
            <a:r>
              <a:rPr lang="en-GB" sz="13800" b="1" dirty="0">
                <a:solidFill>
                  <a:schemeClr val="bg2"/>
                </a:solidFill>
                <a:latin typeface="Franklin Gothic Book" panose="020B0503020102020204" pitchFamily="34" charset="0"/>
              </a:rPr>
              <a:t>2026</a:t>
            </a:r>
          </a:p>
        </p:txBody>
      </p:sp>
    </p:spTree>
    <p:extLst>
      <p:ext uri="{BB962C8B-B14F-4D97-AF65-F5344CB8AC3E}">
        <p14:creationId xmlns:p14="http://schemas.microsoft.com/office/powerpoint/2010/main" val="3749134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2C4EC-2501-9B18-9018-9EF3383517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95D64-8435-7ECE-BD86-7A1D2FC511B6}"/>
              </a:ext>
            </a:extLst>
          </p:cNvPr>
          <p:cNvSpPr>
            <a:spLocks noGrp="1"/>
          </p:cNvSpPr>
          <p:nvPr>
            <p:ph type="ctrTitle"/>
          </p:nvPr>
        </p:nvSpPr>
        <p:spPr>
          <a:xfrm>
            <a:off x="269372" y="2882232"/>
            <a:ext cx="11437353"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Hearing words of mercy, may we know ourselves forgiven, loved and free.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Knowing the power of the resurrection may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we find raised into that same light.</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Gathered into the community of God’s faithful people, may we come together in peace.</a:t>
            </a:r>
          </a:p>
        </p:txBody>
      </p:sp>
    </p:spTree>
    <p:extLst>
      <p:ext uri="{BB962C8B-B14F-4D97-AF65-F5344CB8AC3E}">
        <p14:creationId xmlns:p14="http://schemas.microsoft.com/office/powerpoint/2010/main" val="71855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FB6FC-180B-5357-6F53-CB70B3F0F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826B3-62B5-DC4C-D206-62A36BFAE407}"/>
              </a:ext>
            </a:extLst>
          </p:cNvPr>
          <p:cNvSpPr>
            <a:spLocks noGrp="1"/>
          </p:cNvSpPr>
          <p:nvPr>
            <p:ph type="ctrTitle"/>
          </p:nvPr>
        </p:nvSpPr>
        <p:spPr>
          <a:xfrm>
            <a:off x="269372" y="2882232"/>
            <a:ext cx="11437353"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Peace be with you</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And with your Spirit</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 sign of peace is shared throughout the congregation</a:t>
            </a:r>
            <a:endParaRPr lang="en-GB" sz="49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5637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B0A0-55C2-CAD0-24A5-8B3BBB6C28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E35E74-AAAD-CD54-EC49-AF13F8225961}"/>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Old Testament Reading</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dirty="0">
                <a:solidFill>
                  <a:schemeClr val="bg2"/>
                </a:solidFill>
                <a:latin typeface="Franklin Gothic Book" panose="020B0503020102020204" pitchFamily="34" charset="0"/>
              </a:rPr>
              <a:t>Isaiah 58. 6 - 11</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53038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B7E6-5E1C-5CB6-A946-3FF04BB3BE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446D9-34ED-D68F-3A89-62F88CF7067C}"/>
              </a:ext>
            </a:extLst>
          </p:cNvPr>
          <p:cNvSpPr>
            <a:spLocks noGrp="1"/>
          </p:cNvSpPr>
          <p:nvPr>
            <p:ph type="ctrTitle"/>
          </p:nvPr>
        </p:nvSpPr>
        <p:spPr>
          <a:xfrm>
            <a:off x="269373" y="2966452"/>
            <a:ext cx="11004217"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Is not this the fast that I choose: to loose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bonds of injustice, to undo the thongs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of the yoke, to let the oppressed go free,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to break every yoke? Is it not to share your bread with the hungry, and bring the homeless poor into your house; when you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see the naked, to cover them, and not to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hide yourself from your own kin? </a:t>
            </a:r>
          </a:p>
        </p:txBody>
      </p:sp>
    </p:spTree>
    <p:extLst>
      <p:ext uri="{BB962C8B-B14F-4D97-AF65-F5344CB8AC3E}">
        <p14:creationId xmlns:p14="http://schemas.microsoft.com/office/powerpoint/2010/main" val="91964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49C28-5FF9-7D15-BC75-2660F481C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C83A9-6A60-74B7-0086-C09077564615}"/>
              </a:ext>
            </a:extLst>
          </p:cNvPr>
          <p:cNvSpPr>
            <a:spLocks noGrp="1"/>
          </p:cNvSpPr>
          <p:nvPr>
            <p:ph type="ctrTitle"/>
          </p:nvPr>
        </p:nvSpPr>
        <p:spPr>
          <a:xfrm>
            <a:off x="281404" y="4265863"/>
            <a:ext cx="11004217"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Then your light shall break forth like the dawn, and your healing shall spring up quickly; your vindicator shall go before you, the glory of the LORD shall be your rearguard. Then you shall call, and the LORD will answer; you shall cry for help, and he will say, Here I am. If you remove the yoke from among you, the pointing of the finger, the speaking of evil,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861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500BE-60FA-6642-FFC4-2918F74C4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3A80C-085C-C1F8-8A41-E501DEA81E45}"/>
              </a:ext>
            </a:extLst>
          </p:cNvPr>
          <p:cNvSpPr>
            <a:spLocks noGrp="1"/>
          </p:cNvSpPr>
          <p:nvPr>
            <p:ph type="ctrTitle"/>
          </p:nvPr>
        </p:nvSpPr>
        <p:spPr>
          <a:xfrm>
            <a:off x="245309" y="3556000"/>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if you offer your food to the hungry and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satisfy the needs of the afflicted, then your light shall rise in the darkness and your gloom be like the noonday. The LORD will guide you continually, and satisfy your needs in parched places,  and make your bones strong; and you shall be like a watered garden, like a spring of water, whose waters never fail.</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207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AF73F-2D23-59B3-AD70-DBCED67B067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232363-6D4A-7982-1334-9233FF3BF5DF}"/>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Hymn</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188347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50B46-1B6D-5CE5-100A-C3300FF67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A2198-D4A8-DEA2-C57D-7C0FBCD5A419}"/>
              </a:ext>
            </a:extLst>
          </p:cNvPr>
          <p:cNvSpPr>
            <a:spLocks noGrp="1"/>
          </p:cNvSpPr>
          <p:nvPr>
            <p:ph type="ctrTitle"/>
          </p:nvPr>
        </p:nvSpPr>
        <p:spPr>
          <a:xfrm>
            <a:off x="497974" y="216568"/>
            <a:ext cx="9144000" cy="2387600"/>
          </a:xfrm>
        </p:spPr>
        <p:txBody>
          <a:bodyPr>
            <a:normAutofit/>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146603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D708B-158F-2FC1-4B93-4DF9F388B5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A2724D-98A1-4069-291C-F66BFE296A6C}"/>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New Testament Reading</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dirty="0">
                <a:solidFill>
                  <a:schemeClr val="bg2"/>
                </a:solidFill>
                <a:latin typeface="Franklin Gothic Book" panose="020B0503020102020204" pitchFamily="34" charset="0"/>
              </a:rPr>
              <a:t>Ephesians 4. 1 -13</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193274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A234-0F44-04E2-7D96-8E62AC1037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8C215C-EC03-FAC5-B890-9BF19515EE6F}"/>
              </a:ext>
            </a:extLst>
          </p:cNvPr>
          <p:cNvSpPr>
            <a:spLocks noGrp="1"/>
          </p:cNvSpPr>
          <p:nvPr>
            <p:ph type="ctrTitle"/>
          </p:nvPr>
        </p:nvSpPr>
        <p:spPr>
          <a:xfrm>
            <a:off x="293436" y="2749884"/>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I, therefore, the prisoner in the Lord,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beg you to lead a life worthy of the calling to which you have been called, with all humility and gentleness, with patience, bearing with one another in love, making every effort to maintain the unity of the Spirit in the bond of peace. </a:t>
            </a:r>
          </a:p>
        </p:txBody>
      </p:sp>
      <p:pic>
        <p:nvPicPr>
          <p:cNvPr id="3" name="Picture 2">
            <a:extLst>
              <a:ext uri="{FF2B5EF4-FFF2-40B4-BE49-F238E27FC236}">
                <a16:creationId xmlns:a16="http://schemas.microsoft.com/office/drawing/2014/main" id="{6C5B67A0-A4DB-E2BC-222C-A27D8E1271A8}"/>
              </a:ext>
            </a:extLst>
          </p:cNvPr>
          <p:cNvPicPr>
            <a:picLocks noChangeAspect="1"/>
          </p:cNvPicPr>
          <p:nvPr/>
        </p:nvPicPr>
        <p:blipFill>
          <a:blip r:embed="rId2"/>
          <a:stretch>
            <a:fillRect/>
          </a:stretch>
        </p:blipFill>
        <p:spPr>
          <a:xfrm>
            <a:off x="0" y="5934429"/>
            <a:ext cx="10198100" cy="923571"/>
          </a:xfrm>
          <a:prstGeom prst="rect">
            <a:avLst/>
          </a:prstGeom>
        </p:spPr>
      </p:pic>
    </p:spTree>
    <p:extLst>
      <p:ext uri="{BB962C8B-B14F-4D97-AF65-F5344CB8AC3E}">
        <p14:creationId xmlns:p14="http://schemas.microsoft.com/office/powerpoint/2010/main" val="205911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C6E89-67C1-AD67-382A-3EEFD80C67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BEBE841-EAE5-6014-6C4A-4FCC57DA0BC8}"/>
              </a:ext>
            </a:extLst>
          </p:cNvPr>
          <p:cNvSpPr>
            <a:spLocks noGrp="1"/>
          </p:cNvSpPr>
          <p:nvPr>
            <p:ph type="ctrTitle"/>
          </p:nvPr>
        </p:nvSpPr>
        <p:spPr>
          <a:xfrm>
            <a:off x="599239" y="3085096"/>
            <a:ext cx="10734508" cy="2387600"/>
          </a:xfrm>
        </p:spPr>
        <p:txBody>
          <a:bodyPr>
            <a:normAutofit fontScale="90000"/>
          </a:bodyPr>
          <a:lstStyle/>
          <a:p>
            <a:pPr algn="l"/>
            <a:r>
              <a:rPr lang="en-GB" sz="8000" dirty="0">
                <a:solidFill>
                  <a:schemeClr val="bg2"/>
                </a:solidFill>
                <a:latin typeface="Franklin Gothic Demi" panose="020B0703020102020204" pitchFamily="34" charset="0"/>
              </a:rPr>
              <a:t>Introductory Greeting</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dirty="0">
                <a:solidFill>
                  <a:schemeClr val="bg2"/>
                </a:solidFill>
                <a:latin typeface="Franklin Gothic Book" panose="020B0503020102020204" pitchFamily="34" charset="0"/>
              </a:rPr>
              <a:t>His Grace Bishop </a:t>
            </a:r>
            <a:r>
              <a:rPr lang="en-GB" sz="5400" dirty="0" err="1">
                <a:solidFill>
                  <a:schemeClr val="bg2"/>
                </a:solidFill>
                <a:latin typeface="Franklin Gothic Book" panose="020B0503020102020204" pitchFamily="34" charset="0"/>
              </a:rPr>
              <a:t>Hovakim</a:t>
            </a:r>
            <a:r>
              <a:rPr lang="en-GB" sz="5400" dirty="0">
                <a:solidFill>
                  <a:schemeClr val="bg2"/>
                </a:solidFill>
                <a:latin typeface="Franklin Gothic Book" panose="020B0503020102020204" pitchFamily="34" charset="0"/>
              </a:rPr>
              <a:t> Manukyan</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87043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7CD85-7F73-07F6-8EF1-AADF36AF0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D1277-7CDC-5948-3620-F54CCFDEF66F}"/>
              </a:ext>
            </a:extLst>
          </p:cNvPr>
          <p:cNvSpPr>
            <a:spLocks noGrp="1"/>
          </p:cNvSpPr>
          <p:nvPr>
            <p:ph type="ctrTitle"/>
          </p:nvPr>
        </p:nvSpPr>
        <p:spPr>
          <a:xfrm>
            <a:off x="305467" y="3796631"/>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There is one body and one Spirit, just as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you were called to the one hope of your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calling, one Lord, one faith, one baptism,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one God and Father of all, who is above all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through all and in all. But each of us was given grace according to the measure of Christ’s gift.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289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4EED3-1B8C-1811-89E0-56849CE6B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CD1DE-E5E8-9B3D-D1DA-A5E5D341F4A0}"/>
              </a:ext>
            </a:extLst>
          </p:cNvPr>
          <p:cNvSpPr>
            <a:spLocks noGrp="1"/>
          </p:cNvSpPr>
          <p:nvPr>
            <p:ph type="ctrTitle"/>
          </p:nvPr>
        </p:nvSpPr>
        <p:spPr>
          <a:xfrm>
            <a:off x="353593" y="4109453"/>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Therefore it is said, ‘When he ascended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on high he made captivity itself a captive;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he gave gifts to his people.’ (When it says,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‘He ascended,’ what does it mean but that he had also descended into the lower parts of the earth? He who descended is the same one who ascended far above all the heavens, so that he might fill all things.)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480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67070-3B5D-D6E6-7543-798A318A5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05D2B-61F1-EC61-C0D6-27C57563FF10}"/>
              </a:ext>
            </a:extLst>
          </p:cNvPr>
          <p:cNvSpPr>
            <a:spLocks noGrp="1"/>
          </p:cNvSpPr>
          <p:nvPr>
            <p:ph type="ctrTitle"/>
          </p:nvPr>
        </p:nvSpPr>
        <p:spPr>
          <a:xfrm>
            <a:off x="317498" y="4169610"/>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gifts he gave were that some would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be apostles, some prophets, some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evangelists, some pastors and teachers,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to equip the saints for the work of ministry,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for building up the body of Christ, until all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of us come to the unity of the faith and of the knowledge of the Son of God, to maturity,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to the measure of the full stature of Christ.</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2C599BC-29A7-7FBE-12C9-48D270778813}"/>
              </a:ext>
            </a:extLst>
          </p:cNvPr>
          <p:cNvPicPr>
            <a:picLocks noChangeAspect="1"/>
          </p:cNvPicPr>
          <p:nvPr/>
        </p:nvPicPr>
        <p:blipFill>
          <a:blip r:embed="rId2"/>
          <a:stretch>
            <a:fillRect/>
          </a:stretch>
        </p:blipFill>
        <p:spPr>
          <a:xfrm>
            <a:off x="0" y="5934429"/>
            <a:ext cx="10198100" cy="923571"/>
          </a:xfrm>
          <a:prstGeom prst="rect">
            <a:avLst/>
          </a:prstGeom>
        </p:spPr>
      </p:pic>
    </p:spTree>
    <p:extLst>
      <p:ext uri="{BB962C8B-B14F-4D97-AF65-F5344CB8AC3E}">
        <p14:creationId xmlns:p14="http://schemas.microsoft.com/office/powerpoint/2010/main" val="173244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1D88B-A3FC-00CC-10A7-E4AF79A271C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BCA283C-3EF3-EE29-2FFB-DE537473AD3E}"/>
              </a:ext>
            </a:extLst>
          </p:cNvPr>
          <p:cNvSpPr>
            <a:spLocks noGrp="1"/>
          </p:cNvSpPr>
          <p:nvPr>
            <p:ph type="ctrTitle"/>
          </p:nvPr>
        </p:nvSpPr>
        <p:spPr>
          <a:xfrm>
            <a:off x="364288" y="3845091"/>
            <a:ext cx="10782635" cy="2387600"/>
          </a:xfrm>
        </p:spPr>
        <p:txBody>
          <a:bodyPr>
            <a:normAutofit fontScale="90000"/>
          </a:bodyPr>
          <a:lstStyle/>
          <a:p>
            <a:pPr algn="l"/>
            <a:r>
              <a:rPr lang="en-GB" sz="8000" dirty="0">
                <a:solidFill>
                  <a:schemeClr val="bg2"/>
                </a:solidFill>
                <a:latin typeface="Franklin Gothic Demi" panose="020B0703020102020204" pitchFamily="34" charset="0"/>
              </a:rPr>
              <a:t>Gospel Reading</a:t>
            </a:r>
            <a:br>
              <a:rPr lang="en-GB" sz="4000" dirty="0">
                <a:solidFill>
                  <a:schemeClr val="bg2"/>
                </a:solidFill>
                <a:latin typeface="Franklin Gothic Demi" panose="020B0703020102020204" pitchFamily="34" charset="0"/>
              </a:rPr>
            </a:br>
            <a:br>
              <a:rPr lang="en-GB" sz="2200" dirty="0">
                <a:solidFill>
                  <a:schemeClr val="bg2"/>
                </a:solidFill>
                <a:latin typeface="Franklin Gothic Demi" panose="020B0703020102020204" pitchFamily="34" charset="0"/>
              </a:rPr>
            </a:br>
            <a:r>
              <a:rPr lang="en-GB" sz="5400" dirty="0">
                <a:solidFill>
                  <a:schemeClr val="bg2"/>
                </a:solidFill>
                <a:latin typeface="Franklin Gothic Demi" panose="020B0703020102020204" pitchFamily="34" charset="0"/>
              </a:rPr>
              <a:t>Peace to all. </a:t>
            </a:r>
            <a:r>
              <a:rPr lang="en-GB" sz="5400" dirty="0">
                <a:solidFill>
                  <a:srgbClr val="FFFF00"/>
                </a:solidFill>
                <a:latin typeface="Franklin Gothic Demi" panose="020B0703020102020204" pitchFamily="34" charset="0"/>
              </a:rPr>
              <a:t>And with your spirit.</a:t>
            </a:r>
            <a:br>
              <a:rPr lang="en-GB" sz="3100" dirty="0">
                <a:solidFill>
                  <a:schemeClr val="bg2"/>
                </a:solidFill>
                <a:latin typeface="Franklin Gothic Demi" panose="020B0703020102020204" pitchFamily="34" charset="0"/>
              </a:rPr>
            </a:br>
            <a:br>
              <a:rPr lang="en-GB" sz="3100" dirty="0">
                <a:solidFill>
                  <a:schemeClr val="bg2"/>
                </a:solidFill>
                <a:latin typeface="Franklin Gothic Demi" panose="020B0703020102020204" pitchFamily="34" charset="0"/>
              </a:rPr>
            </a:br>
            <a:r>
              <a:rPr lang="en-GB" sz="5400" dirty="0">
                <a:solidFill>
                  <a:schemeClr val="bg2"/>
                </a:solidFill>
                <a:latin typeface="Franklin Gothic Demi" panose="020B0703020102020204" pitchFamily="34" charset="0"/>
              </a:rPr>
              <a:t>Let us be attentive to the holy Gospel of Jesus Christ according to John chapter 12 and verses 31 to 36.</a:t>
            </a:r>
            <a:br>
              <a:rPr lang="en-GB" sz="3100" dirty="0">
                <a:solidFill>
                  <a:schemeClr val="bg2"/>
                </a:solidFill>
                <a:latin typeface="Franklin Gothic Demi" panose="020B0703020102020204" pitchFamily="34" charset="0"/>
              </a:rPr>
            </a:br>
            <a:br>
              <a:rPr lang="en-GB" sz="3100" dirty="0">
                <a:solidFill>
                  <a:schemeClr val="bg2"/>
                </a:solidFill>
                <a:latin typeface="Franklin Gothic Demi" panose="020B0703020102020204" pitchFamily="34" charset="0"/>
              </a:rPr>
            </a:br>
            <a:r>
              <a:rPr lang="en-GB" sz="5400" dirty="0">
                <a:solidFill>
                  <a:srgbClr val="FFFF00"/>
                </a:solidFill>
                <a:latin typeface="Franklin Gothic Demi" panose="020B0703020102020204" pitchFamily="34" charset="0"/>
              </a:rPr>
              <a:t>Glory to You, Lord our God.</a:t>
            </a:r>
            <a:br>
              <a:rPr lang="en-GB" sz="5400" dirty="0">
                <a:solidFill>
                  <a:schemeClr val="bg2"/>
                </a:solidFill>
                <a:latin typeface="Franklin Gothic Demi" panose="020B0703020102020204" pitchFamily="34" charset="0"/>
              </a:rPr>
            </a:br>
            <a:endParaRPr lang="en-GB" sz="44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979252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EC814-F45A-2F76-2D80-6260918EB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5D3F8-16E4-EEEF-1766-9D048E46A38F}"/>
              </a:ext>
            </a:extLst>
          </p:cNvPr>
          <p:cNvSpPr>
            <a:spLocks noGrp="1"/>
          </p:cNvSpPr>
          <p:nvPr>
            <p:ph type="ctrTitle"/>
          </p:nvPr>
        </p:nvSpPr>
        <p:spPr>
          <a:xfrm>
            <a:off x="245309" y="3556000"/>
            <a:ext cx="11004217"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[Jesus said to the crowd:] ‘Now is the judgement of this world; now the ruler of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this world will be driven out. And I, when I am lifted up from the earth, will draw all people to myself.’ He said this to indicate the kind of death he was to die. The crowd answered him, ‘We have heard from the law that the Messiah remains for ever. How can you say that the Son of Man must be lifted up? </a:t>
            </a:r>
          </a:p>
        </p:txBody>
      </p:sp>
    </p:spTree>
    <p:extLst>
      <p:ext uri="{BB962C8B-B14F-4D97-AF65-F5344CB8AC3E}">
        <p14:creationId xmlns:p14="http://schemas.microsoft.com/office/powerpoint/2010/main" val="336893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89A31-799F-49ED-72FA-5C80A4861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52D3E-14E6-8BCF-9237-41D2B1058CDF}"/>
              </a:ext>
            </a:extLst>
          </p:cNvPr>
          <p:cNvSpPr>
            <a:spLocks noGrp="1"/>
          </p:cNvSpPr>
          <p:nvPr>
            <p:ph type="ctrTitle"/>
          </p:nvPr>
        </p:nvSpPr>
        <p:spPr>
          <a:xfrm>
            <a:off x="377323" y="3633537"/>
            <a:ext cx="11437353"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Who is this Son of Man?’ Jesus said to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them, ‘The light is with you for a little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longer. Walk while you have the light, so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that the darkness may not overtake you.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If you walk in the darkness, you do not know where you are going. While you have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light, believe in the light, so that you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may become children of light.</a:t>
            </a: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Glory to you, our Lord Jesus Christ.</a:t>
            </a:r>
          </a:p>
        </p:txBody>
      </p:sp>
    </p:spTree>
    <p:extLst>
      <p:ext uri="{BB962C8B-B14F-4D97-AF65-F5344CB8AC3E}">
        <p14:creationId xmlns:p14="http://schemas.microsoft.com/office/powerpoint/2010/main" val="400022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3AF95-02E6-699C-807A-BE4BC46E526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02DC16-F1E6-431E-D270-E01D98F7F810}"/>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The Sermon</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dirty="0">
                <a:solidFill>
                  <a:schemeClr val="bg2"/>
                </a:solidFill>
                <a:latin typeface="Franklin Gothic Book" panose="020B0503020102020204" pitchFamily="34" charset="0"/>
              </a:rPr>
              <a:t>One Body, One Spirit</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10339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9AFD9-7593-B2DB-9BB9-1507091D7FE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8DCAF6A-8CAA-A0CD-0B91-5F6D3A5B2EBF}"/>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Responsorial Psalm</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dirty="0" err="1">
                <a:solidFill>
                  <a:schemeClr val="bg2"/>
                </a:solidFill>
                <a:latin typeface="Franklin Gothic Book" panose="020B0503020102020204" pitchFamily="34" charset="0"/>
              </a:rPr>
              <a:t>Psalm</a:t>
            </a:r>
            <a:r>
              <a:rPr lang="en-GB" sz="5400" dirty="0">
                <a:solidFill>
                  <a:schemeClr val="bg2"/>
                </a:solidFill>
                <a:latin typeface="Franklin Gothic Book" panose="020B0503020102020204" pitchFamily="34" charset="0"/>
              </a:rPr>
              <a:t> 97 (Adapted)</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248651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F8CCF-E392-DF13-A6F2-A7090CB37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2378A-475D-1A7B-F485-189547807C4B}"/>
              </a:ext>
            </a:extLst>
          </p:cNvPr>
          <p:cNvSpPr>
            <a:spLocks noGrp="1"/>
          </p:cNvSpPr>
          <p:nvPr>
            <p:ph type="ctrTitle"/>
          </p:nvPr>
        </p:nvSpPr>
        <p:spPr>
          <a:xfrm>
            <a:off x="341562" y="2990515"/>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LORD is king! Let the earth rejoice;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let the many coastlands be glad!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Clouds and thick darkness are all around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him; righteousness and justice are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foundation of his throne.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4277593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DF55C-08C4-BB29-F37C-94FF4C25B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96EBD-11E1-401E-D5C8-A0B60835CD98}"/>
              </a:ext>
            </a:extLst>
          </p:cNvPr>
          <p:cNvSpPr>
            <a:spLocks noGrp="1"/>
          </p:cNvSpPr>
          <p:nvPr>
            <p:ph type="ctrTitle"/>
          </p:nvPr>
        </p:nvSpPr>
        <p:spPr>
          <a:xfrm>
            <a:off x="341562" y="2413000"/>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His lightnings light up the world;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earth sees and trembles.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heavens proclaim his righteousness,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all the peoples behold his glory.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161472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25371-8404-5C0E-1EF4-DB5B692F78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5B17D8-214C-AF18-ED7C-57F55B2BE68B}"/>
              </a:ext>
            </a:extLst>
          </p:cNvPr>
          <p:cNvSpPr>
            <a:spLocks noGrp="1"/>
          </p:cNvSpPr>
          <p:nvPr>
            <p:ph type="ctrTitle"/>
          </p:nvPr>
        </p:nvSpPr>
        <p:spPr>
          <a:xfrm>
            <a:off x="599239" y="3085096"/>
            <a:ext cx="9664700" cy="2387600"/>
          </a:xfrm>
        </p:spPr>
        <p:txBody>
          <a:bodyPr>
            <a:normAutofit fontScale="90000"/>
          </a:bodyPr>
          <a:lstStyle/>
          <a:p>
            <a:pPr algn="l"/>
            <a:br>
              <a:rPr lang="en-GB" sz="5300" b="1" dirty="0">
                <a:solidFill>
                  <a:schemeClr val="accent1">
                    <a:lumMod val="40000"/>
                    <a:lumOff val="60000"/>
                  </a:schemeClr>
                </a:solidFill>
                <a:latin typeface="Franklin Gothic Demi" panose="020B0703020102020204" pitchFamily="34" charset="0"/>
              </a:rPr>
            </a:br>
            <a:br>
              <a:rPr lang="en-GB" sz="5300" b="1" dirty="0">
                <a:solidFill>
                  <a:schemeClr val="accent1">
                    <a:lumMod val="40000"/>
                    <a:lumOff val="60000"/>
                  </a:schemeClr>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pic>
        <p:nvPicPr>
          <p:cNvPr id="2" name="WPCU 2026 Intro">
            <a:hlinkClick r:id="" action="ppaction://media"/>
            <a:extLst>
              <a:ext uri="{FF2B5EF4-FFF2-40B4-BE49-F238E27FC236}">
                <a16:creationId xmlns:a16="http://schemas.microsoft.com/office/drawing/2014/main" id="{7062B68C-B9EB-E4D2-A23A-866FDD4BBEE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7500" y="336550"/>
            <a:ext cx="9556750" cy="5375672"/>
          </a:xfrm>
          <a:prstGeom prst="rect">
            <a:avLst/>
          </a:prstGeom>
        </p:spPr>
      </p:pic>
    </p:spTree>
    <p:extLst>
      <p:ext uri="{BB962C8B-B14F-4D97-AF65-F5344CB8AC3E}">
        <p14:creationId xmlns:p14="http://schemas.microsoft.com/office/powerpoint/2010/main" val="4007890499"/>
      </p:ext>
    </p:extLst>
  </p:cSld>
  <p:clrMapOvr>
    <a:masterClrMapping/>
  </p:clrMapOvr>
  <mc:AlternateContent xmlns:mc="http://schemas.openxmlformats.org/markup-compatibility/2006" xmlns:p14="http://schemas.microsoft.com/office/powerpoint/2010/main">
    <mc:Choice Requires="p14">
      <p:transition spd="med" p14:dur="700" advClick="0" advTm="297000">
        <p:fade/>
      </p:transition>
    </mc:Choice>
    <mc:Fallback xmlns="">
      <p:transition spd="med" advClick="0" advTm="29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1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86323-B320-A691-687A-8DD527E5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3AB77-9229-E0D1-4E03-C5E8149F0D6C}"/>
              </a:ext>
            </a:extLst>
          </p:cNvPr>
          <p:cNvSpPr>
            <a:spLocks noGrp="1"/>
          </p:cNvSpPr>
          <p:nvPr>
            <p:ph type="ctrTitle"/>
          </p:nvPr>
        </p:nvSpPr>
        <p:spPr>
          <a:xfrm>
            <a:off x="389689" y="2822073"/>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Zion hears and is glad,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the towns of Judah rejoice,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because of your judgements, O God.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For you, LORD, are most high over all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earth; you are exalted far above all gods.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Our eyes turn to You, O God.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In Your mercy, hear our prayers.</a:t>
            </a:r>
          </a:p>
        </p:txBody>
      </p:sp>
    </p:spTree>
    <p:extLst>
      <p:ext uri="{BB962C8B-B14F-4D97-AF65-F5344CB8AC3E}">
        <p14:creationId xmlns:p14="http://schemas.microsoft.com/office/powerpoint/2010/main" val="50340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01994-CE11-29B7-C8EF-759E2C561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F02D9E-BBDB-CB7A-D8D2-B00EFFE0E346}"/>
              </a:ext>
            </a:extLst>
          </p:cNvPr>
          <p:cNvSpPr>
            <a:spLocks noGrp="1"/>
          </p:cNvSpPr>
          <p:nvPr>
            <p:ph type="ctrTitle"/>
          </p:nvPr>
        </p:nvSpPr>
        <p:spPr>
          <a:xfrm>
            <a:off x="359276" y="4030578"/>
            <a:ext cx="11208754"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Light dawns for the righteous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joy for the upright in heart.</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Rejoice in the LORD, O you righteous,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give thanks to his holy name!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Glory to the Father, and to the Son and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to the Holy Spirit, now and always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and unto the ages of ages.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256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98C39-96F2-5044-624A-32A02000E0C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633EC6-F17F-1588-3F16-96D1B0EDC37F}"/>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Hymn</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42267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A1D9-AB6A-34FB-6E5C-3E9A028015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EE54B5-5BF0-8CAE-F6D9-209A4004FB76}"/>
              </a:ext>
            </a:extLst>
          </p:cNvPr>
          <p:cNvSpPr>
            <a:spLocks noGrp="1"/>
          </p:cNvSpPr>
          <p:nvPr>
            <p:ph type="ctrTitle"/>
          </p:nvPr>
        </p:nvSpPr>
        <p:spPr>
          <a:xfrm>
            <a:off x="497974" y="216568"/>
            <a:ext cx="9144000" cy="2387600"/>
          </a:xfrm>
        </p:spPr>
        <p:txBody>
          <a:bodyPr>
            <a:normAutofit/>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2417150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D7035-A46D-1879-7AEC-7EAA2585DB8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EC8CF5F-1BA0-C561-9B4E-39F25F746B1D}"/>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The Nicene Creed</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41949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51C4F-D705-60AE-ECFB-37879D436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04B19-66BB-8FA8-06CD-AF30F385B438}"/>
              </a:ext>
            </a:extLst>
          </p:cNvPr>
          <p:cNvSpPr>
            <a:spLocks noGrp="1"/>
          </p:cNvSpPr>
          <p:nvPr>
            <p:ph type="ctrTitle"/>
          </p:nvPr>
        </p:nvSpPr>
        <p:spPr>
          <a:xfrm>
            <a:off x="305468" y="3844757"/>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Bathed in the light of the Wisdom of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Christ, together, let us confess our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common faith.</a:t>
            </a:r>
            <a:br>
              <a:rPr lang="en-GB"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We believe in one God, the Father, the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Almighty, maker of heaven and earth, of all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that is, seen and unseen. We believe in one</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Christ, the only Son of God, eternally begotten of the Father, Light from Light,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08408E1-F4D6-82F7-4E92-E55F85D4BA0B}"/>
              </a:ext>
            </a:extLst>
          </p:cNvPr>
          <p:cNvPicPr>
            <a:picLocks noChangeAspect="1"/>
          </p:cNvPicPr>
          <p:nvPr/>
        </p:nvPicPr>
        <p:blipFill>
          <a:blip r:embed="rId2"/>
          <a:stretch>
            <a:fillRect/>
          </a:stretch>
        </p:blipFill>
        <p:spPr>
          <a:xfrm>
            <a:off x="0" y="5934429"/>
            <a:ext cx="10198100" cy="923571"/>
          </a:xfrm>
          <a:prstGeom prst="rect">
            <a:avLst/>
          </a:prstGeom>
        </p:spPr>
      </p:pic>
    </p:spTree>
    <p:extLst>
      <p:ext uri="{BB962C8B-B14F-4D97-AF65-F5344CB8AC3E}">
        <p14:creationId xmlns:p14="http://schemas.microsoft.com/office/powerpoint/2010/main" val="421931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82136-4DA8-70C9-2B17-B0CC79E4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78625-B7B1-1C96-46E1-49AC9C61C6D0}"/>
              </a:ext>
            </a:extLst>
          </p:cNvPr>
          <p:cNvSpPr>
            <a:spLocks noGrp="1"/>
          </p:cNvSpPr>
          <p:nvPr>
            <p:ph type="ctrTitle"/>
          </p:nvPr>
        </p:nvSpPr>
        <p:spPr>
          <a:xfrm>
            <a:off x="269374" y="2887578"/>
            <a:ext cx="11208754" cy="2387600"/>
          </a:xfrm>
        </p:spPr>
        <p:txBody>
          <a:bodyPr>
            <a:normAutofit fontScale="90000"/>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true God from true God, begotten, not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made; of one Being with the Father.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Through him all things were made. For us all, and for our salvation he came down from heaven; and was incarnate of the Holy Spirit and the virgin Mary, and was made human. For our sake he was crucified under Pontius Pilate; he suffered and was buried. </a:t>
            </a:r>
          </a:p>
        </p:txBody>
      </p:sp>
    </p:spTree>
    <p:extLst>
      <p:ext uri="{BB962C8B-B14F-4D97-AF65-F5344CB8AC3E}">
        <p14:creationId xmlns:p14="http://schemas.microsoft.com/office/powerpoint/2010/main" val="326274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E180-2496-8178-708E-1F7BD5268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2385D-93F0-9FFB-2577-98A69B4F5289}"/>
              </a:ext>
            </a:extLst>
          </p:cNvPr>
          <p:cNvSpPr>
            <a:spLocks noGrp="1"/>
          </p:cNvSpPr>
          <p:nvPr>
            <p:ph type="ctrTitle"/>
          </p:nvPr>
        </p:nvSpPr>
        <p:spPr>
          <a:xfrm>
            <a:off x="257340" y="2887580"/>
            <a:ext cx="11208754" cy="2387600"/>
          </a:xfrm>
        </p:spPr>
        <p:txBody>
          <a:bodyPr>
            <a:normAutofit fontScale="90000"/>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On the third day he rose from the dead </a:t>
            </a:r>
            <a:r>
              <a:rPr lang="en-GB" sz="4900" b="1" dirty="0" err="1">
                <a:solidFill>
                  <a:srgbClr val="FFFF00"/>
                </a:solidFill>
                <a:latin typeface="Calibri" panose="020F0502020204030204" pitchFamily="34" charset="0"/>
                <a:ea typeface="Calibri" panose="020F0502020204030204" pitchFamily="34" charset="0"/>
                <a:cs typeface="Calibri" panose="020F0502020204030204" pitchFamily="34" charset="0"/>
              </a:rPr>
              <a:t>inaccordance</a:t>
            </a: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 with the scriptures.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He ascended to heaven and is seated a</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right hand of the Father. He will come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again in glory to judge the living and the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dead and his kingdom will have no end. We believe in the Holy Spirit, the Lord, the giver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of life, who proceeds from the Father. </a:t>
            </a:r>
          </a:p>
        </p:txBody>
      </p:sp>
      <p:pic>
        <p:nvPicPr>
          <p:cNvPr id="3" name="Picture 2">
            <a:extLst>
              <a:ext uri="{FF2B5EF4-FFF2-40B4-BE49-F238E27FC236}">
                <a16:creationId xmlns:a16="http://schemas.microsoft.com/office/drawing/2014/main" id="{5A4F93F8-CDAC-554F-86A0-F72F16841652}"/>
              </a:ext>
            </a:extLst>
          </p:cNvPr>
          <p:cNvPicPr>
            <a:picLocks noChangeAspect="1"/>
          </p:cNvPicPr>
          <p:nvPr/>
        </p:nvPicPr>
        <p:blipFill>
          <a:blip r:embed="rId2"/>
          <a:stretch>
            <a:fillRect/>
          </a:stretch>
        </p:blipFill>
        <p:spPr>
          <a:xfrm>
            <a:off x="0" y="5934429"/>
            <a:ext cx="10198100" cy="923571"/>
          </a:xfrm>
          <a:prstGeom prst="rect">
            <a:avLst/>
          </a:prstGeom>
        </p:spPr>
      </p:pic>
    </p:spTree>
    <p:extLst>
      <p:ext uri="{BB962C8B-B14F-4D97-AF65-F5344CB8AC3E}">
        <p14:creationId xmlns:p14="http://schemas.microsoft.com/office/powerpoint/2010/main" val="140887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1B39-07E4-6C91-C220-FEA9ED3A02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F780C-BB9B-815E-37AD-4242601C8DB1}"/>
              </a:ext>
            </a:extLst>
          </p:cNvPr>
          <p:cNvSpPr>
            <a:spLocks noGrp="1"/>
          </p:cNvSpPr>
          <p:nvPr>
            <p:ph type="ctrTitle"/>
          </p:nvPr>
        </p:nvSpPr>
        <p:spPr>
          <a:xfrm>
            <a:off x="317498" y="3429000"/>
            <a:ext cx="11208754" cy="2387600"/>
          </a:xfrm>
        </p:spPr>
        <p:txBody>
          <a:bodyPr>
            <a:normAutofit fontScale="90000"/>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Who, with the Father and the Son, is worshipped and glorified, who has spoken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through the Prophets. We believe in one,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holy, catholic and apostolic Church.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We confess one baptism for the forgiveness of sins. We look forward to the resurrection of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dead, and to life in the age to come. </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510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0D86A-0BB9-80A2-E763-EB7A2FD5BF8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CB18A07-F131-D3D8-160F-89B069A839C6}"/>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Prayers of Intercession</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dirty="0">
              <a:solidFill>
                <a:schemeClr val="bg2"/>
              </a:solidFill>
              <a:latin typeface="Franklin Gothic Demi" panose="020B0703020102020204" pitchFamily="34" charset="0"/>
            </a:endParaRPr>
          </a:p>
        </p:txBody>
      </p:sp>
      <p:pic>
        <p:nvPicPr>
          <p:cNvPr id="2" name="Picture 1">
            <a:extLst>
              <a:ext uri="{FF2B5EF4-FFF2-40B4-BE49-F238E27FC236}">
                <a16:creationId xmlns:a16="http://schemas.microsoft.com/office/drawing/2014/main" id="{90808569-72F6-6AA5-6F60-91195D782C95}"/>
              </a:ext>
            </a:extLst>
          </p:cNvPr>
          <p:cNvPicPr>
            <a:picLocks noChangeAspect="1"/>
          </p:cNvPicPr>
          <p:nvPr/>
        </p:nvPicPr>
        <p:blipFill>
          <a:blip r:embed="rId2"/>
          <a:stretch>
            <a:fillRect/>
          </a:stretch>
        </p:blipFill>
        <p:spPr>
          <a:xfrm>
            <a:off x="0" y="5934429"/>
            <a:ext cx="10198100" cy="923571"/>
          </a:xfrm>
          <a:prstGeom prst="rect">
            <a:avLst/>
          </a:prstGeom>
        </p:spPr>
      </p:pic>
    </p:spTree>
    <p:extLst>
      <p:ext uri="{BB962C8B-B14F-4D97-AF65-F5344CB8AC3E}">
        <p14:creationId xmlns:p14="http://schemas.microsoft.com/office/powerpoint/2010/main" val="9714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1AC24-2847-81B4-4AB5-EE5C98DD4E9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078B556-91F5-7FA2-5B13-0605826C7A1C}"/>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Call to Worship</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405460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F9478-2432-176F-9B72-D8E3179CA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A2AF2-93FE-8BBC-433C-29FDF5A38097}"/>
              </a:ext>
            </a:extLst>
          </p:cNvPr>
          <p:cNvSpPr>
            <a:spLocks noGrp="1"/>
          </p:cNvSpPr>
          <p:nvPr>
            <p:ph type="ctrTitle"/>
          </p:nvPr>
        </p:nvSpPr>
        <p:spPr>
          <a:xfrm>
            <a:off x="329531" y="4747126"/>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We come now to offer our prayers for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our world, especially commending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Armenian people and the displaced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Armenian people of the Artsakh region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under Azerbaijan control.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In peace, let us beseech the Lord.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861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68510-EEF6-D8C1-E16A-13E336C4FF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14534-5CAC-76DC-4CE1-12B3F5528B55}"/>
              </a:ext>
            </a:extLst>
          </p:cNvPr>
          <p:cNvSpPr>
            <a:spLocks noGrp="1"/>
          </p:cNvSpPr>
          <p:nvPr>
            <p:ph type="ctrTitle"/>
          </p:nvPr>
        </p:nvSpPr>
        <p:spPr>
          <a:xfrm>
            <a:off x="269372" y="3568032"/>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Gracious and almighty Lord Jesus Christ,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Son of God, You are the true Light,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who has cast out the darkness of sin</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shone into our hearts the joy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hope of Your eternal Kingdom.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45A4B7E-2990-90DB-5D92-FFFF7471CBDF}"/>
              </a:ext>
            </a:extLst>
          </p:cNvPr>
          <p:cNvPicPr>
            <a:picLocks noChangeAspect="1"/>
          </p:cNvPicPr>
          <p:nvPr/>
        </p:nvPicPr>
        <p:blipFill>
          <a:blip r:embed="rId3"/>
          <a:stretch>
            <a:fillRect/>
          </a:stretch>
        </p:blipFill>
        <p:spPr>
          <a:xfrm>
            <a:off x="0" y="5934429"/>
            <a:ext cx="10198100" cy="923571"/>
          </a:xfrm>
          <a:prstGeom prst="rect">
            <a:avLst/>
          </a:prstGeom>
        </p:spPr>
      </p:pic>
    </p:spTree>
    <p:extLst>
      <p:ext uri="{BB962C8B-B14F-4D97-AF65-F5344CB8AC3E}">
        <p14:creationId xmlns:p14="http://schemas.microsoft.com/office/powerpoint/2010/main" val="126944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F6B88-3008-5220-0F64-33F4FDD26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1D9FAF-887A-C1F7-0D31-38E092BFF895}"/>
              </a:ext>
            </a:extLst>
          </p:cNvPr>
          <p:cNvSpPr>
            <a:spLocks noGrp="1"/>
          </p:cNvSpPr>
          <p:nvPr>
            <p:ph type="ctrTitle"/>
          </p:nvPr>
        </p:nvSpPr>
        <p:spPr>
          <a:xfrm>
            <a:off x="173120" y="4543925"/>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Loving Lord, accept the prayers of all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Your faithful people throughout the world,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who call out to You with one mind, one voice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one heart. Through Your beloved disciple John, You promised that if we walk in Your light, then we will have communion with one another, and Your precious blood will cleanse us of all sin. Bring us that blessed communion, O Saviour!</a:t>
            </a:r>
            <a:br>
              <a:rPr lang="en-GB" sz="11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1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1924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72D28-048F-6901-3DF7-B022574EA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D6AC8-9873-6926-2E18-D3CFCA12D354}"/>
              </a:ext>
            </a:extLst>
          </p:cNvPr>
          <p:cNvSpPr>
            <a:spLocks noGrp="1"/>
          </p:cNvSpPr>
          <p:nvPr>
            <p:ph type="ctrTitle"/>
          </p:nvPr>
        </p:nvSpPr>
        <p:spPr>
          <a:xfrm>
            <a:off x="236954" y="4470400"/>
            <a:ext cx="12018880" cy="2387600"/>
          </a:xfrm>
        </p:spPr>
        <p:txBody>
          <a:bodyPr>
            <a:normAutofit fontScale="90000"/>
          </a:bodyPr>
          <a:lstStyle/>
          <a:p>
            <a:pPr algn="l"/>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Grant us peace, O Loving Lord, and remove the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scourge of violence from the face of the earth.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Change the hearts of all who make war.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Touch the wounds of all who are afflicted by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conflict. Comfort all prisoners of war and speedily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bring them home. Let the light of Your love shine in </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t>all the dark places of our world, and hasten the day when all peoples may dwell in peace with justice.</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4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4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133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DC782-9DE5-6CCD-3977-2FFB2373DD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37A36-5217-2240-18DF-6F6EFFEA776D}"/>
              </a:ext>
            </a:extLst>
          </p:cNvPr>
          <p:cNvSpPr>
            <a:spLocks noGrp="1"/>
          </p:cNvSpPr>
          <p:nvPr>
            <p:ph type="ctrTitle"/>
          </p:nvPr>
        </p:nvSpPr>
        <p:spPr>
          <a:xfrm>
            <a:off x="305468" y="5664200"/>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 Refuge and Shelter, Lord Jesus Christ,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look with compassion on refugees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throughout the world, who suffer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agony of displacement and the loss of their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homes. Move us to manifest our communion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with You, with them and with each other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through gestures of hospitality and loving help.</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954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419AF-CFD6-EAD2-4EB9-284BE9AF5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B64DA-52EE-1C66-4E68-9F920813D7ED}"/>
              </a:ext>
            </a:extLst>
          </p:cNvPr>
          <p:cNvSpPr>
            <a:spLocks noGrp="1"/>
          </p:cNvSpPr>
          <p:nvPr>
            <p:ph type="ctrTitle"/>
          </p:nvPr>
        </p:nvSpPr>
        <p:spPr>
          <a:xfrm>
            <a:off x="281405" y="5011820"/>
            <a:ext cx="12018880"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 Christ, our Saviour, we pray for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people of Armenia and Artsakh, and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their kindred throughout the world,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who long ago turned to Your light through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preaching of the Apostle Thaddeus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the miraculous witness of St Gregory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the Illuminator.</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200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EA799-5DBD-B57F-21F4-2EB6C1BEA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88DF9-93AF-7C6D-B512-A3B81A67A438}"/>
              </a:ext>
            </a:extLst>
          </p:cNvPr>
          <p:cNvSpPr>
            <a:spLocks noGrp="1"/>
          </p:cNvSpPr>
          <p:nvPr>
            <p:ph type="ctrTitle"/>
          </p:nvPr>
        </p:nvSpPr>
        <p:spPr>
          <a:xfrm>
            <a:off x="305467" y="4554622"/>
            <a:ext cx="12018880" cy="2387600"/>
          </a:xfrm>
        </p:spPr>
        <p:txBody>
          <a:bodyPr>
            <a:normAutofit fontScale="90000"/>
          </a:bodyPr>
          <a:lstStyle/>
          <a:p>
            <a:pPr algn="l"/>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Shine the light of Your righteousness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wisdom on all Your creatures. Make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us children of light and children of the day,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so that we may always live our lives reverently, and become for all the world worthy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lampstands for Your life-giving light.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Lord, have mercy.</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04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A362C-A441-2295-84DA-1648579A9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3D33F-1426-9733-CC86-4C1345AC3EAC}"/>
              </a:ext>
            </a:extLst>
          </p:cNvPr>
          <p:cNvSpPr>
            <a:spLocks noGrp="1"/>
          </p:cNvSpPr>
          <p:nvPr>
            <p:ph type="ctrTitle"/>
          </p:nvPr>
        </p:nvSpPr>
        <p:spPr>
          <a:xfrm>
            <a:off x="377655" y="3628188"/>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For You are our Saviour, and to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You be glory, dominion and honour,</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now and always and unto the ages of ages.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154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D81CF-A1DA-0350-8DDD-82C16CF3CB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6EAF520-FCA0-2C03-8539-03CBC1820EB8}"/>
              </a:ext>
            </a:extLst>
          </p:cNvPr>
          <p:cNvSpPr>
            <a:spLocks noGrp="1"/>
          </p:cNvSpPr>
          <p:nvPr>
            <p:ph type="ctrTitle"/>
          </p:nvPr>
        </p:nvSpPr>
        <p:spPr>
          <a:xfrm>
            <a:off x="599238" y="3085096"/>
            <a:ext cx="10782635" cy="2387600"/>
          </a:xfrm>
        </p:spPr>
        <p:txBody>
          <a:bodyPr>
            <a:normAutofit fontScale="90000"/>
          </a:bodyPr>
          <a:lstStyle/>
          <a:p>
            <a:pPr algn="l"/>
            <a:r>
              <a:rPr lang="en-GB" sz="8000" dirty="0">
                <a:solidFill>
                  <a:schemeClr val="bg2"/>
                </a:solidFill>
                <a:latin typeface="Franklin Gothic Demi" panose="020B0703020102020204" pitchFamily="34" charset="0"/>
              </a:rPr>
              <a:t>The Lord’s Prayer</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55743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D24AE-CBA6-8BD6-9C2D-ED9ECE0E5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DA4D7F-F4F9-B407-EE52-890218C93BDB}"/>
              </a:ext>
            </a:extLst>
          </p:cNvPr>
          <p:cNvSpPr>
            <a:spLocks noGrp="1"/>
          </p:cNvSpPr>
          <p:nvPr>
            <p:ph type="ctrTitle"/>
          </p:nvPr>
        </p:nvSpPr>
        <p:spPr>
          <a:xfrm>
            <a:off x="329531" y="3784600"/>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Blessed is our Lord Jesus Christ.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31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a:t>
            </a: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Our Father…</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943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80EB0-863F-A973-9F1A-404A65729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669D7-3AD7-A284-2EEA-C03B1CA56438}"/>
              </a:ext>
            </a:extLst>
          </p:cNvPr>
          <p:cNvSpPr>
            <a:spLocks noGrp="1"/>
          </p:cNvSpPr>
          <p:nvPr>
            <p:ph type="ctrTitle"/>
          </p:nvPr>
        </p:nvSpPr>
        <p:spPr>
          <a:xfrm>
            <a:off x="317500" y="3429000"/>
            <a:ext cx="914400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May the name of the Lord be blessed forever, whose name is before the sun. All the nations of the earth will be blessed and all generations will extol the Lord. Blessed is the Lord God of Israel, the only worker of wondrous deeds, the holy name of His glory is forever blessed. The whole world will be filled with His glory.  </a:t>
            </a: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 Amen!</a:t>
            </a:r>
            <a:endParaRPr lang="en-GB" b="1" dirty="0"/>
          </a:p>
        </p:txBody>
      </p:sp>
    </p:spTree>
    <p:extLst>
      <p:ext uri="{BB962C8B-B14F-4D97-AF65-F5344CB8AC3E}">
        <p14:creationId xmlns:p14="http://schemas.microsoft.com/office/powerpoint/2010/main" val="22375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913B9-B563-2BCD-238D-0FA09F6755E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C62AEBA-2C64-C481-09E3-D9695F384CBB}"/>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Hymn</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401984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91EAB-7263-7272-9BE1-583A4B5CF9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93F25B-EC2B-5750-59D5-813800B0E698}"/>
              </a:ext>
            </a:extLst>
          </p:cNvPr>
          <p:cNvSpPr>
            <a:spLocks noGrp="1"/>
          </p:cNvSpPr>
          <p:nvPr>
            <p:ph type="ctrTitle"/>
          </p:nvPr>
        </p:nvSpPr>
        <p:spPr>
          <a:xfrm>
            <a:off x="497974" y="216568"/>
            <a:ext cx="9144000" cy="2387600"/>
          </a:xfrm>
        </p:spPr>
        <p:txBody>
          <a:bodyPr>
            <a:normAutofit/>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3914685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A1325-6D7A-7682-22EA-D534C244200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BA2CFE-316E-7752-09A8-9E75AF6BE475}"/>
              </a:ext>
            </a:extLst>
          </p:cNvPr>
          <p:cNvSpPr>
            <a:spLocks noGrp="1"/>
          </p:cNvSpPr>
          <p:nvPr>
            <p:ph type="ctrTitle"/>
          </p:nvPr>
        </p:nvSpPr>
        <p:spPr>
          <a:xfrm>
            <a:off x="599239" y="3085096"/>
            <a:ext cx="10734508" cy="2387600"/>
          </a:xfrm>
        </p:spPr>
        <p:txBody>
          <a:bodyPr>
            <a:normAutofit fontScale="90000"/>
          </a:bodyPr>
          <a:lstStyle/>
          <a:p>
            <a:pPr algn="l"/>
            <a:r>
              <a:rPr lang="en-GB" sz="8000" dirty="0">
                <a:solidFill>
                  <a:schemeClr val="bg2"/>
                </a:solidFill>
                <a:latin typeface="Franklin Gothic Demi" panose="020B0703020102020204" pitchFamily="34" charset="0"/>
              </a:rPr>
              <a:t>Final Prayer</a:t>
            </a:r>
            <a:br>
              <a:rPr lang="en-GB" sz="8000" dirty="0">
                <a:solidFill>
                  <a:schemeClr val="bg2"/>
                </a:solidFill>
                <a:latin typeface="Franklin Gothic Demi" panose="020B0703020102020204" pitchFamily="34" charset="0"/>
              </a:rPr>
            </a:br>
            <a:br>
              <a:rPr lang="en-GB" sz="5300" dirty="0">
                <a:solidFill>
                  <a:schemeClr val="bg2"/>
                </a:solidFill>
                <a:latin typeface="Franklin Gothic Demi" panose="020B0703020102020204" pitchFamily="34" charset="0"/>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r>
              <a:rPr lang="en-GB" sz="5400" b="1" dirty="0">
                <a:solidFill>
                  <a:schemeClr val="bg2"/>
                </a:solidFill>
                <a:latin typeface="Franklin Gothic Book" panose="020B0503020102020204" pitchFamily="34" charset="0"/>
              </a:rPr>
              <a:t>St Gregory of Narek (</a:t>
            </a:r>
            <a:r>
              <a:rPr lang="en-GB" sz="5400" dirty="0">
                <a:solidFill>
                  <a:schemeClr val="bg2"/>
                </a:solidFill>
                <a:latin typeface="Franklin Gothic Book" panose="020B0503020102020204" pitchFamily="34" charset="0"/>
              </a:rPr>
              <a:t>Adapted)</a:t>
            </a:r>
            <a:endParaRPr lang="en-GB" sz="4400" dirty="0">
              <a:solidFill>
                <a:schemeClr val="bg2"/>
              </a:solidFill>
              <a:latin typeface="Franklin Gothic Book" panose="020B0503020102020204" pitchFamily="34" charset="0"/>
            </a:endParaRPr>
          </a:p>
        </p:txBody>
      </p:sp>
    </p:spTree>
    <p:extLst>
      <p:ext uri="{BB962C8B-B14F-4D97-AF65-F5344CB8AC3E}">
        <p14:creationId xmlns:p14="http://schemas.microsoft.com/office/powerpoint/2010/main" val="48555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F9C7-C14D-56BD-C7BF-2D8F206C8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B4565-57D4-70C3-48C4-68DF54DDC81E}"/>
              </a:ext>
            </a:extLst>
          </p:cNvPr>
          <p:cNvSpPr>
            <a:spLocks noGrp="1"/>
          </p:cNvSpPr>
          <p:nvPr>
            <p:ph type="ctrTitle"/>
          </p:nvPr>
        </p:nvSpPr>
        <p:spPr>
          <a:xfrm>
            <a:off x="341562" y="5890127"/>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Gracious Lord, God of all,</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Guide for the lost, Light for those in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darkness. Our eyes turn to You; hear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our prayers. May the sun of Your glory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shine forth, giving life and light to all,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from the east to the west, and from the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north to the south. Let the morning rays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of Your eternal spring awaken us who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await Your coming.</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887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D038D-A70D-B7A7-A237-40DDFE1AA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BD30C-63D4-7E23-062F-A30DF3A1CCB3}"/>
              </a:ext>
            </a:extLst>
          </p:cNvPr>
          <p:cNvSpPr>
            <a:spLocks noGrp="1"/>
          </p:cNvSpPr>
          <p:nvPr>
            <p:ph type="ctrTitle"/>
          </p:nvPr>
        </p:nvSpPr>
        <p:spPr>
          <a:xfrm>
            <a:off x="341562" y="3429000"/>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O Jesus Christ, Light from the Light,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dwell within us, who have come together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to worship Your holy and precious name.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Let Your life-giving radiance kindle within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us a deeper love for one another. May Your brilliant light stir us to ever more flourishing</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unity. Like diverse flowers in the garden of Your Kingdom, may Your divine brilliance cause us to bloom in harmony. </a:t>
            </a:r>
            <a:endPar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707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094EC-45C7-A5AD-59B5-69348F1D99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253AF-2A68-CDD5-2EEE-CE2B5926BEF1}"/>
              </a:ext>
            </a:extLst>
          </p:cNvPr>
          <p:cNvSpPr>
            <a:spLocks noGrp="1"/>
          </p:cNvSpPr>
          <p:nvPr>
            <p:ph type="ctrTitle"/>
          </p:nvPr>
        </p:nvSpPr>
        <p:spPr>
          <a:xfrm>
            <a:off x="353593" y="1642978"/>
            <a:ext cx="1201888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so, all as one, may we joyfully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praise and glorify You, and the Father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the Holy Spirit, now and always </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and unto the ages of ages.</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Amen! Amen! Amen!</a:t>
            </a:r>
          </a:p>
        </p:txBody>
      </p:sp>
    </p:spTree>
    <p:extLst>
      <p:ext uri="{BB962C8B-B14F-4D97-AF65-F5344CB8AC3E}">
        <p14:creationId xmlns:p14="http://schemas.microsoft.com/office/powerpoint/2010/main" val="68927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6455A-175F-5770-BB95-126D9752DF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CBEF8B-14DB-B1AC-9751-074215EFFC3B}"/>
              </a:ext>
            </a:extLst>
          </p:cNvPr>
          <p:cNvSpPr>
            <a:spLocks noGrp="1"/>
          </p:cNvSpPr>
          <p:nvPr>
            <p:ph type="ctrTitle"/>
          </p:nvPr>
        </p:nvSpPr>
        <p:spPr>
          <a:xfrm>
            <a:off x="1739900" y="3181349"/>
            <a:ext cx="9594850" cy="2387600"/>
          </a:xfrm>
        </p:spPr>
        <p:txBody>
          <a:bodyPr>
            <a:normAutofit fontScale="90000"/>
          </a:bodyPr>
          <a:lstStyle/>
          <a:p>
            <a:pPr algn="l"/>
            <a:r>
              <a:rPr lang="en-GB" sz="5300" b="1" dirty="0">
                <a:solidFill>
                  <a:schemeClr val="bg2"/>
                </a:solidFill>
                <a:latin typeface="Franklin Gothic Demi" panose="020B0703020102020204" pitchFamily="34" charset="0"/>
              </a:rPr>
              <a:t>Week of Prayer for Christian Unity </a:t>
            </a:r>
            <a:br>
              <a:rPr lang="en-GB" sz="6700" b="1" dirty="0">
                <a:solidFill>
                  <a:schemeClr val="bg2"/>
                </a:solidFill>
                <a:latin typeface="Franklin Gothic Demi" panose="020B0703020102020204" pitchFamily="34" charset="0"/>
              </a:rPr>
            </a:br>
            <a:br>
              <a:rPr lang="en-GB" sz="6700" b="1" dirty="0">
                <a:solidFill>
                  <a:schemeClr val="bg2"/>
                </a:solidFill>
                <a:latin typeface="Franklin Gothic Demi" panose="020B0703020102020204" pitchFamily="34" charset="0"/>
              </a:rPr>
            </a:br>
            <a:br>
              <a:rPr lang="en-GB" sz="5300" b="1" dirty="0">
                <a:solidFill>
                  <a:schemeClr val="bg2"/>
                </a:solidFill>
                <a:latin typeface="Franklin Gothic Demi" panose="020B0703020102020204" pitchFamily="34" charset="0"/>
              </a:rPr>
            </a:br>
            <a:br>
              <a:rPr lang="en-GB" sz="5300" b="1" dirty="0">
                <a:solidFill>
                  <a:schemeClr val="bg2"/>
                </a:solidFill>
              </a:rPr>
            </a:br>
            <a:r>
              <a:rPr lang="en-GB" sz="1200" b="1" dirty="0">
                <a:solidFill>
                  <a:schemeClr val="bg1"/>
                </a:solidFill>
                <a:latin typeface="Franklin Gothic Book" panose="020B0503020102020204" pitchFamily="34" charset="0"/>
              </a:rPr>
              <a:t>Published by Churches Together in Britain and Ireland</a:t>
            </a:r>
            <a:br>
              <a:rPr lang="en-GB" sz="1200" b="1" dirty="0">
                <a:solidFill>
                  <a:schemeClr val="bg1"/>
                </a:solidFill>
                <a:latin typeface="Franklin Gothic Book" panose="020B0503020102020204" pitchFamily="34" charset="0"/>
              </a:rPr>
            </a:br>
            <a:r>
              <a:rPr lang="en-GB" sz="1200" b="1" dirty="0" err="1">
                <a:solidFill>
                  <a:schemeClr val="bg1"/>
                </a:solidFill>
                <a:latin typeface="Franklin Gothic Book" panose="020B0503020102020204" pitchFamily="34" charset="0"/>
              </a:rPr>
              <a:t>Interchurch</a:t>
            </a:r>
            <a:r>
              <a:rPr lang="en-GB" sz="1200" b="1" dirty="0">
                <a:solidFill>
                  <a:schemeClr val="bg1"/>
                </a:solidFill>
                <a:latin typeface="Franklin Gothic Book" panose="020B0503020102020204" pitchFamily="34" charset="0"/>
              </a:rPr>
              <a:t> House 35 Lower Marsh London SE1 7RL</a:t>
            </a:r>
            <a:br>
              <a:rPr lang="en-GB" sz="1200" b="1" dirty="0">
                <a:solidFill>
                  <a:schemeClr val="bg1"/>
                </a:solidFill>
                <a:latin typeface="Franklin Gothic Book" panose="020B0503020102020204" pitchFamily="34" charset="0"/>
              </a:rPr>
            </a:br>
            <a:r>
              <a:rPr lang="en-GB" sz="1200" b="1" dirty="0">
                <a:solidFill>
                  <a:schemeClr val="bg1"/>
                </a:solidFill>
                <a:latin typeface="Franklin Gothic Book" panose="020B0503020102020204" pitchFamily="34" charset="0"/>
                <a:hlinkClick r:id="rId2">
                  <a:extLst>
                    <a:ext uri="{A12FA001-AC4F-418D-AE19-62706E023703}">
                      <ahyp:hlinkClr xmlns:ahyp="http://schemas.microsoft.com/office/drawing/2018/hyperlinkcolor" val="tx"/>
                    </a:ext>
                  </a:extLst>
                </a:hlinkClick>
              </a:rPr>
              <a:t>info@ctbi.org.uk</a:t>
            </a:r>
            <a:r>
              <a:rPr lang="en-GB" sz="1200" b="1" dirty="0">
                <a:solidFill>
                  <a:schemeClr val="bg1"/>
                </a:solidFill>
                <a:latin typeface="Franklin Gothic Book" panose="020B0503020102020204" pitchFamily="34" charset="0"/>
              </a:rPr>
              <a:t>, Tel: 0203 794 2288</a:t>
            </a:r>
            <a:br>
              <a:rPr lang="en-GB" sz="1200" b="1" dirty="0">
                <a:solidFill>
                  <a:schemeClr val="bg1"/>
                </a:solidFill>
                <a:latin typeface="Franklin Gothic Book" panose="020B0503020102020204" pitchFamily="34" charset="0"/>
              </a:rPr>
            </a:br>
            <a:br>
              <a:rPr lang="en-GB" sz="1200" b="1" dirty="0">
                <a:solidFill>
                  <a:schemeClr val="bg1"/>
                </a:solidFill>
                <a:latin typeface="Franklin Gothic Book" panose="020B0503020102020204" pitchFamily="34" charset="0"/>
              </a:rPr>
            </a:br>
            <a:r>
              <a:rPr lang="en-GB" sz="1200" b="1" dirty="0">
                <a:solidFill>
                  <a:schemeClr val="bg1"/>
                </a:solidFill>
                <a:latin typeface="Franklin Gothic Book" panose="020B0503020102020204" pitchFamily="34" charset="0"/>
              </a:rPr>
              <a:t>Registered charity no. 1113299.</a:t>
            </a:r>
            <a:br>
              <a:rPr lang="en-GB" sz="1200" b="1" dirty="0">
                <a:solidFill>
                  <a:schemeClr val="bg1"/>
                </a:solidFill>
                <a:latin typeface="Franklin Gothic Book" panose="020B0503020102020204" pitchFamily="34" charset="0"/>
              </a:rPr>
            </a:br>
            <a:r>
              <a:rPr lang="en-GB" sz="1200" b="1" dirty="0">
                <a:solidFill>
                  <a:schemeClr val="bg1"/>
                </a:solidFill>
                <a:latin typeface="Franklin Gothic Book" panose="020B0503020102020204" pitchFamily="34" charset="0"/>
              </a:rPr>
              <a:t>Company limited by guarantee registered no. 5661787.</a:t>
            </a:r>
            <a:br>
              <a:rPr lang="en-GB" sz="1200" b="1" dirty="0">
                <a:solidFill>
                  <a:schemeClr val="bg1"/>
                </a:solidFill>
                <a:latin typeface="Franklin Gothic Book" panose="020B0503020102020204" pitchFamily="34" charset="0"/>
              </a:rPr>
            </a:br>
            <a:br>
              <a:rPr lang="en-GB" sz="1200" b="1" dirty="0">
                <a:solidFill>
                  <a:schemeClr val="bg1"/>
                </a:solidFill>
                <a:latin typeface="Franklin Gothic Book" panose="020B0503020102020204" pitchFamily="34" charset="0"/>
              </a:rPr>
            </a:br>
            <a:r>
              <a:rPr lang="en-GB" sz="1200" b="1" dirty="0">
                <a:solidFill>
                  <a:schemeClr val="bg1"/>
                </a:solidFill>
                <a:latin typeface="Franklin Gothic Book" panose="020B0503020102020204" pitchFamily="34" charset="0"/>
              </a:rPr>
              <a:t>'Images are copyright protected and any separate use from the Week of Prayer for Christian Unity 2026 would be prohibited without a license from the rightsholder'. </a:t>
            </a:r>
          </a:p>
        </p:txBody>
      </p:sp>
      <p:sp>
        <p:nvSpPr>
          <p:cNvPr id="7" name="TextBox 6">
            <a:extLst>
              <a:ext uri="{FF2B5EF4-FFF2-40B4-BE49-F238E27FC236}">
                <a16:creationId xmlns:a16="http://schemas.microsoft.com/office/drawing/2014/main" id="{5D2C9EDA-54C7-DA42-2355-1D1E9E8F54DA}"/>
              </a:ext>
            </a:extLst>
          </p:cNvPr>
          <p:cNvSpPr txBox="1"/>
          <p:nvPr/>
        </p:nvSpPr>
        <p:spPr>
          <a:xfrm rot="16200000">
            <a:off x="-1489903" y="2073353"/>
            <a:ext cx="4821305" cy="2215991"/>
          </a:xfrm>
          <a:prstGeom prst="rect">
            <a:avLst/>
          </a:prstGeom>
          <a:noFill/>
        </p:spPr>
        <p:txBody>
          <a:bodyPr wrap="square" rtlCol="0">
            <a:spAutoFit/>
          </a:bodyPr>
          <a:lstStyle/>
          <a:p>
            <a:r>
              <a:rPr lang="en-GB" sz="13800" b="1" dirty="0">
                <a:solidFill>
                  <a:schemeClr val="bg2"/>
                </a:solidFill>
                <a:latin typeface="Franklin Gothic Book" panose="020B0503020102020204" pitchFamily="34" charset="0"/>
              </a:rPr>
              <a:t>2026</a:t>
            </a:r>
          </a:p>
        </p:txBody>
      </p:sp>
    </p:spTree>
    <p:extLst>
      <p:ext uri="{BB962C8B-B14F-4D97-AF65-F5344CB8AC3E}">
        <p14:creationId xmlns:p14="http://schemas.microsoft.com/office/powerpoint/2010/main" val="357938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797E0-4E27-FC28-F019-4C20B3A46E2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EDDDA78-E774-B82D-6497-1CC30ADF7B8B}"/>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Hymn</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3784535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C3A44-FF98-BAE6-34E0-E3CA79B191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D918F3-3B15-C3C8-1316-3BC1551EFD8D}"/>
              </a:ext>
            </a:extLst>
          </p:cNvPr>
          <p:cNvSpPr>
            <a:spLocks noGrp="1"/>
          </p:cNvSpPr>
          <p:nvPr>
            <p:ph type="ctrTitle"/>
          </p:nvPr>
        </p:nvSpPr>
        <p:spPr>
          <a:xfrm>
            <a:off x="497974" y="216568"/>
            <a:ext cx="9144000" cy="2387600"/>
          </a:xfrm>
        </p:spPr>
        <p:txBody>
          <a:bodyPr>
            <a:normAutofit/>
          </a:bodyPr>
          <a:lstStyle/>
          <a:p>
            <a:pPr algn="l"/>
            <a:r>
              <a:rPr lang="en-GB" sz="4900" b="1" dirty="0">
                <a:solidFill>
                  <a:srgbClr val="FFFF00"/>
                </a:solidFill>
                <a:latin typeface="Calibri" panose="020F0502020204030204" pitchFamily="34" charset="0"/>
                <a:ea typeface="Calibri" panose="020F0502020204030204" pitchFamily="34" charset="0"/>
                <a:cs typeface="Calibri" panose="020F0502020204030204" pitchFamily="34" charset="0"/>
              </a:rPr>
              <a:t>The Words of the hymn are inserted instead of this text.</a:t>
            </a:r>
            <a:endParaRPr lang="en-GB" b="1" dirty="0">
              <a:solidFill>
                <a:srgbClr val="FFFF00"/>
              </a:solidFill>
            </a:endParaRPr>
          </a:p>
        </p:txBody>
      </p:sp>
    </p:spTree>
    <p:extLst>
      <p:ext uri="{BB962C8B-B14F-4D97-AF65-F5344CB8AC3E}">
        <p14:creationId xmlns:p14="http://schemas.microsoft.com/office/powerpoint/2010/main" val="3425166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12F4E-F789-DB76-97D6-31D76CC1661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0586723-BF69-4B86-C183-19EF4D84BC6C}"/>
              </a:ext>
            </a:extLst>
          </p:cNvPr>
          <p:cNvSpPr>
            <a:spLocks noGrp="1"/>
          </p:cNvSpPr>
          <p:nvPr>
            <p:ph type="ctrTitle"/>
          </p:nvPr>
        </p:nvSpPr>
        <p:spPr>
          <a:xfrm>
            <a:off x="599239" y="3085096"/>
            <a:ext cx="9664700" cy="2387600"/>
          </a:xfrm>
        </p:spPr>
        <p:txBody>
          <a:bodyPr>
            <a:normAutofit fontScale="90000"/>
          </a:bodyPr>
          <a:lstStyle/>
          <a:p>
            <a:pPr algn="l"/>
            <a:r>
              <a:rPr lang="en-GB" sz="8000" dirty="0">
                <a:solidFill>
                  <a:schemeClr val="bg2"/>
                </a:solidFill>
                <a:latin typeface="Franklin Gothic Demi" panose="020B0703020102020204" pitchFamily="34" charset="0"/>
              </a:rPr>
              <a:t>Opening Prayer</a:t>
            </a:r>
            <a:br>
              <a:rPr lang="en-GB" sz="5300" b="1" dirty="0">
                <a:solidFill>
                  <a:schemeClr val="bg2"/>
                </a:solidFill>
                <a:latin typeface="Franklin Gothic Demi" panose="020B0703020102020204" pitchFamily="34" charset="0"/>
              </a:rPr>
            </a:br>
            <a:br>
              <a:rPr lang="en-GB" sz="5300" b="1" dirty="0">
                <a:solidFill>
                  <a:schemeClr val="bg2"/>
                </a:solidFill>
              </a:rPr>
            </a:br>
            <a:br>
              <a:rPr lang="en-GB" sz="3600" b="1" dirty="0">
                <a:solidFill>
                  <a:schemeClr val="bg2"/>
                </a:solidFill>
              </a:rPr>
            </a:br>
            <a:br>
              <a:rPr lang="en-GB" sz="3100" b="1" dirty="0">
                <a:solidFill>
                  <a:schemeClr val="bg2"/>
                </a:solidFill>
              </a:rPr>
            </a:br>
            <a:br>
              <a:rPr lang="en-GB" sz="5400" b="1" dirty="0">
                <a:solidFill>
                  <a:schemeClr val="bg2"/>
                </a:solidFill>
              </a:rPr>
            </a:br>
            <a:br>
              <a:rPr lang="en-GB" sz="5400" b="1" dirty="0">
                <a:solidFill>
                  <a:schemeClr val="bg2"/>
                </a:solidFill>
                <a:latin typeface="Franklin Gothic Demi" panose="020B0703020102020204" pitchFamily="34" charset="0"/>
              </a:rPr>
            </a:br>
            <a:endParaRPr lang="en-GB" sz="4400" b="1" dirty="0">
              <a:solidFill>
                <a:schemeClr val="bg2"/>
              </a:solidFill>
              <a:latin typeface="Franklin Gothic Demi" panose="020B0703020102020204" pitchFamily="34" charset="0"/>
            </a:endParaRPr>
          </a:p>
        </p:txBody>
      </p:sp>
    </p:spTree>
    <p:extLst>
      <p:ext uri="{BB962C8B-B14F-4D97-AF65-F5344CB8AC3E}">
        <p14:creationId xmlns:p14="http://schemas.microsoft.com/office/powerpoint/2010/main" val="2824884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DFD81-CC48-9FDA-30AA-D996246B45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17CAC-6ADD-41E5-8D37-FF4383A0DF71}"/>
              </a:ext>
            </a:extLst>
          </p:cNvPr>
          <p:cNvSpPr>
            <a:spLocks noGrp="1"/>
          </p:cNvSpPr>
          <p:nvPr>
            <p:ph type="ctrTitle"/>
          </p:nvPr>
        </p:nvSpPr>
        <p:spPr>
          <a:xfrm>
            <a:off x="329531" y="4578685"/>
            <a:ext cx="10811710" cy="2387600"/>
          </a:xfrm>
        </p:spPr>
        <p:txBody>
          <a:bodyPr>
            <a:normAutofit fontScale="90000"/>
          </a:bodyPr>
          <a:lstStyle/>
          <a:p>
            <a:pPr algn="l"/>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From sunrise in the east to sunset in the west, by all people and in every place, may the holiness of the Lord be proclaimed.</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May that holiness come as light in our midst, guiding our way along pathways of grace.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Walking with the angels of peace,</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t>may we be led away from temptation and sin.</a:t>
            </a: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GB" sz="49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672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184</TotalTime>
  <Words>2593</Words>
  <Application>Microsoft Office PowerPoint</Application>
  <PresentationFormat>Widescreen</PresentationFormat>
  <Paragraphs>70</Paragraphs>
  <Slides>56</Slides>
  <Notes>12</Notes>
  <HiddenSlides>0</HiddenSlides>
  <MMClips>1</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Week of Prayer for Christian Unity       One Body One Spirit</vt:lpstr>
      <vt:lpstr>Introductory Greeting     His Grace Bishop Hovakim Manukyan</vt:lpstr>
      <vt:lpstr>      </vt:lpstr>
      <vt:lpstr>Call to Worship      </vt:lpstr>
      <vt:lpstr>May the name of the Lord be blessed forever, whose name is before the sun. All the nations of the earth will be blessed and all generations will extol the Lord. Blessed is the Lord God of Israel, the only worker of wondrous deeds, the holy name of His glory is forever blessed. The whole world will be filled with His glory.  Amen! Amen!</vt:lpstr>
      <vt:lpstr>Hymn      </vt:lpstr>
      <vt:lpstr>The Words of the hymn are inserted instead of this text.</vt:lpstr>
      <vt:lpstr>Opening Prayer      </vt:lpstr>
      <vt:lpstr>From sunrise in the east to sunset in the west, by all people and in every place, may the holiness of the Lord be proclaimed.  May that holiness come as light in our midst, guiding our way along pathways of grace.  Walking with the angels of peace, may we be led away from temptation and sin.  </vt:lpstr>
      <vt:lpstr>  Hearing words of mercy, may we know ourselves forgiven, loved and free.  Knowing the power of the resurrection may  we find raised into that same light.  Gathered into the community of God’s faithful people, may we come together in peace.</vt:lpstr>
      <vt:lpstr>  Peace be with you And with your Spirit     A sign of peace is shared throughout the congregation</vt:lpstr>
      <vt:lpstr>Old Testament Reading     Isaiah 58. 6 - 11</vt:lpstr>
      <vt:lpstr>  Is not this the fast that I choose: to loose  the bonds of injustice, to undo the thongs  of the yoke, to let the oppressed go free,  and to break every yoke? Is it not to share your bread with the hungry, and bring the homeless poor into your house; when you  see the naked, to cover them, and not to  hide yourself from your own kin? </vt:lpstr>
      <vt:lpstr>Then your light shall break forth like the dawn, and your healing shall spring up quickly; your vindicator shall go before you, the glory of the LORD shall be your rearguard. Then you shall call, and the LORD will answer; you shall cry for help, and he will say, Here I am. If you remove the yoke from among you, the pointing of the finger, the speaking of evil,   </vt:lpstr>
      <vt:lpstr>if you offer your food to the hungry and  satisfy the needs of the afflicted, then your light shall rise in the darkness and your gloom be like the noonday. The LORD will guide you continually, and satisfy your needs in parched places,  and make your bones strong; and you shall be like a watered garden, like a spring of water, whose waters never fail. </vt:lpstr>
      <vt:lpstr>Hymn      </vt:lpstr>
      <vt:lpstr>The Words of the hymn are inserted instead of this text.</vt:lpstr>
      <vt:lpstr>New Testament Reading     Ephesians 4. 1 -13</vt:lpstr>
      <vt:lpstr>I, therefore, the prisoner in the Lord,  beg you to lead a life worthy of the calling to which you have been called, with all humility and gentleness, with patience, bearing with one another in love, making every effort to maintain the unity of the Spirit in the bond of peace. </vt:lpstr>
      <vt:lpstr>There is one body and one Spirit, just as  you were called to the one hope of your  calling, one Lord, one faith, one baptism,  one God and Father of all, who is above all  and through all and in all. But each of us was given grace according to the measure of Christ’s gift.   </vt:lpstr>
      <vt:lpstr>Therefore it is said, ‘When he ascended  on high he made captivity itself a captive;  he gave gifts to his people.’ (When it says, ‘He ascended,’ what does it mean but that he had also descended into the lower parts of the earth? He who descended is the same one who ascended far above all the heavens, so that he might fill all things.)  </vt:lpstr>
      <vt:lpstr>The gifts he gave were that some would  be apostles, some prophets, some  evangelists, some pastors and teachers,  to equip the saints for the work of ministry,  for building up the body of Christ, until all  of us come to the unity of the faith and of the knowledge of the Son of God, to maturity,  to the measure of the full stature of Christ.  </vt:lpstr>
      <vt:lpstr>Gospel Reading  Peace to all. And with your spirit.  Let us be attentive to the holy Gospel of Jesus Christ according to John chapter 12 and verses 31 to 36.  Glory to You, Lord our God. </vt:lpstr>
      <vt:lpstr>  [Jesus said to the crowd:] ‘Now is the judgement of this world; now the ruler of  this world will be driven out. And I, when I am lifted up from the earth, will draw all people to myself.’ He said this to indicate the kind of death he was to die. The crowd answered him, ‘We have heard from the law that the Messiah remains for ever. How can you say that the Son of Man must be lifted up? </vt:lpstr>
      <vt:lpstr>Who is this Son of Man?’ Jesus said to  them, ‘The light is with you for a little  longer. Walk while you have the light, so  that the darkness may not overtake you.  If you walk in the darkness, you do not know where you are going. While you have the  light, believe in the light, so that you  may become children of light.  Glory to you, our Lord Jesus Christ.</vt:lpstr>
      <vt:lpstr>The Sermon     One Body, One Spirit</vt:lpstr>
      <vt:lpstr>Responsorial Psalm     Psalm 97 (Adapted)</vt:lpstr>
      <vt:lpstr>The LORD is king! Let the earth rejoice; let the many coastlands be glad! Clouds and thick darkness are all around him; righteousness and justice are the  foundation of his throne.  Our eyes turn to You, O God.  In Your mercy, hear our prayers.</vt:lpstr>
      <vt:lpstr>His lightnings light up the world; the earth sees and trembles. The heavens proclaim his righteousness, and all the peoples behold his glory.  Our eyes turn to You, O God.  In Your mercy, hear our prayers.</vt:lpstr>
      <vt:lpstr>Zion hears and is glad, and the towns of Judah rejoice, because of your judgements, O God. For you, LORD, are most high over all  the earth; you are exalted far above all gods.  Our eyes turn to You, O God.  In Your mercy, hear our prayers.</vt:lpstr>
      <vt:lpstr>Light dawns for the righteous and joy for the upright in heart. Rejoice in the LORD, O you righteous, and give thanks to his holy name!  Glory to the Father, and to the Son and  to the Holy Spirit, now and always  and unto the ages of ages.  Amen. </vt:lpstr>
      <vt:lpstr>Hymn      </vt:lpstr>
      <vt:lpstr>The Words of the hymn are inserted instead of this text.</vt:lpstr>
      <vt:lpstr>The Nicene Creed     </vt:lpstr>
      <vt:lpstr>Bathed in the light of the Wisdom of  Christ, together, let us confess our  common faith.  We believe in one God, the Father, the  Almighty, maker of heaven and earth, of all  that is, seen and unseen. We believe in one Lord, Christ, the only Son of God, eternally begotten of the Father, Light from Light,  </vt:lpstr>
      <vt:lpstr>true God from true God, begotten, not  made; of one Being with the Father.  Through him all things were made. For us all, and for our salvation he came down from heaven; and was incarnate of the Holy Spirit and the virgin Mary, and was made human. For our sake he was crucified under Pontius Pilate; he suffered and was buried. </vt:lpstr>
      <vt:lpstr>On the third day he rose from the dead inaccordance with the scriptures.  He ascended to heaven and is seated a the right hand of the Father. He will come  again in glory to judge the living and the  dead and his kingdom will have no end. We believe in the Holy Spirit, the Lord, the giver  of life, who proceeds from the Father. </vt:lpstr>
      <vt:lpstr>Who, with the Father and the Son, is worshipped and glorified, who has spoken  through the Prophets. We believe in one,  holy, catholic and apostolic Church.  We confess one baptism for the forgiveness of sins. We look forward to the resurrection of  the dead, and to life in the age to come.  Amen. </vt:lpstr>
      <vt:lpstr>Prayers of Intercession     </vt:lpstr>
      <vt:lpstr>We come now to offer our prayers for  our world, especially commending the  Armenian people and the displaced  Armenian people of the Artsakh region  under Azerbaijan control.   In peace, let us beseech the Lord.    </vt:lpstr>
      <vt:lpstr>Gracious and almighty Lord Jesus Christ,  Son of God, You are the true Light,  who has cast out the darkness of sin and shone into our hearts the joy  and hope of Your eternal Kingdom.   Lord, have mercy.  </vt:lpstr>
      <vt:lpstr>Loving Lord, accept the prayers of all  Your faithful people throughout the world, who call out to You with one mind, one voice  and one heart. Through Your beloved disciple John, You promised that if we walk in Your light, then we will have communion with one another, and Your precious blood will cleanse us of all sin. Bring us that blessed communion, O Saviour!  Lord, have mercy.  </vt:lpstr>
      <vt:lpstr>Grant us peace, O Loving Lord, and remove the  scourge of violence from the face of the earth.  Change the hearts of all who make war.  Touch the wounds of all who are afflicted by  conflict. Comfort all prisoners of war and speedily  bring them home. Let the light of Your love shine in  all the dark places of our world, and hasten the day when all peoples may dwell in peace with justice.  Lord, have mercy.  </vt:lpstr>
      <vt:lpstr>O Refuge and Shelter, Lord Jesus Christ,  look with compassion on refugees  throughout the world, who suffer the  agony of displacement and the loss of their  homes. Move us to manifest our communion  with You, with them and with each other  through gestures of hospitality and loving help.  Lord, have mercy.    </vt:lpstr>
      <vt:lpstr> O Christ, our Saviour, we pray for the  people of Armenia and Artsakh, and  their kindred throughout the world,  who long ago turned to Your light through  the preaching of the Apostle Thaddeus  and the miraculous witness of St Gregory  the Illuminator.  Lord, have mercy.   </vt:lpstr>
      <vt:lpstr> Shine the light of Your righteousness  and wisdom on all Your creatures. Make  us children of light and children of the day,  so that we may always live our lives reverently, and become for all the world worthy  lampstands for Your life-giving light.   Lord, have mercy.   </vt:lpstr>
      <vt:lpstr>For You are our Saviour, and to  You be glory, dominion and honour, now and always and unto the ages of ages.   Amen.    </vt:lpstr>
      <vt:lpstr>The Lord’s Prayer     </vt:lpstr>
      <vt:lpstr>Blessed is our Lord Jesus Christ.   Amen.  Our Father…    </vt:lpstr>
      <vt:lpstr>Hymn      </vt:lpstr>
      <vt:lpstr>The Words of the hymn are inserted instead of this text.</vt:lpstr>
      <vt:lpstr>Final Prayer     St Gregory of Narek (Adapted)</vt:lpstr>
      <vt:lpstr>Gracious Lord, God of all, Guide for the lost, Light for those in  darkness. Our eyes turn to You; hear  our prayers. May the sun of Your glory  shine forth, giving life and light to all,  from the east to the west, and from the  north to the south. Let the morning rays  of Your eternal spring awaken us who  await Your coming.    </vt:lpstr>
      <vt:lpstr>O Jesus Christ, Light from the Light,  dwell within us, who have come together  to worship Your holy and precious name.  Let Your life-giving radiance kindle within  us a deeper love for one another. May Your brilliant light stir us to ever more flourishing unity. Like diverse flowers in the garden of Your Kingdom, may Your divine brilliance cause us to bloom in harmony. </vt:lpstr>
      <vt:lpstr>And so, all as one, may we joyfully  praise and glorify You, and the Father  and the Holy Spirit, now and always  and unto the ages of ages.  Amen! Amen! Amen!</vt:lpstr>
      <vt:lpstr>Week of Prayer for Christian Unity     Published by Churches Together in Britain and Ireland Interchurch House 35 Lower Marsh London SE1 7RL info@ctbi.org.uk, Tel: 0203 794 2288  Registered charity no. 1113299. Company limited by guarantee registered no. 5661787.  'Images are copyright protected and any separate use from the Week of Prayer for Christian Unity 2026 would be prohibited without a license from the rightsholder'.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Adrian Burdon</dc:creator>
  <cp:lastModifiedBy>Adrian Burdon</cp:lastModifiedBy>
  <cp:revision>3</cp:revision>
  <dcterms:created xsi:type="dcterms:W3CDTF">2025-07-29T13:14:01Z</dcterms:created>
  <dcterms:modified xsi:type="dcterms:W3CDTF">2025-10-07T10:41:11Z</dcterms:modified>
</cp:coreProperties>
</file>